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7"/>
  </p:notesMasterIdLst>
  <p:sldIdLst>
    <p:sldId id="256" r:id="rId2"/>
    <p:sldId id="257" r:id="rId3"/>
    <p:sldId id="305" r:id="rId4"/>
    <p:sldId id="304" r:id="rId5"/>
    <p:sldId id="283" r:id="rId6"/>
    <p:sldId id="289" r:id="rId7"/>
    <p:sldId id="375" r:id="rId8"/>
    <p:sldId id="284" r:id="rId9"/>
    <p:sldId id="373" r:id="rId10"/>
    <p:sldId id="372" r:id="rId11"/>
    <p:sldId id="403" r:id="rId12"/>
    <p:sldId id="407" r:id="rId13"/>
    <p:sldId id="412" r:id="rId14"/>
    <p:sldId id="413" r:id="rId15"/>
    <p:sldId id="414" r:id="rId16"/>
    <p:sldId id="374" r:id="rId17"/>
    <p:sldId id="376" r:id="rId18"/>
    <p:sldId id="306" r:id="rId19"/>
    <p:sldId id="258" r:id="rId20"/>
    <p:sldId id="301" r:id="rId21"/>
    <p:sldId id="302" r:id="rId22"/>
    <p:sldId id="290" r:id="rId23"/>
    <p:sldId id="308" r:id="rId24"/>
    <p:sldId id="291" r:id="rId25"/>
    <p:sldId id="309" r:id="rId26"/>
    <p:sldId id="293" r:id="rId27"/>
    <p:sldId id="294" r:id="rId28"/>
    <p:sldId id="295" r:id="rId29"/>
    <p:sldId id="268" r:id="rId30"/>
    <p:sldId id="299" r:id="rId31"/>
    <p:sldId id="300" r:id="rId32"/>
    <p:sldId id="400" r:id="rId33"/>
    <p:sldId id="285" r:id="rId34"/>
    <p:sldId id="262" r:id="rId35"/>
    <p:sldId id="272" r:id="rId36"/>
    <p:sldId id="273" r:id="rId37"/>
    <p:sldId id="318" r:id="rId38"/>
    <p:sldId id="319" r:id="rId39"/>
    <p:sldId id="320" r:id="rId40"/>
    <p:sldId id="286" r:id="rId41"/>
    <p:sldId id="263" r:id="rId42"/>
    <p:sldId id="279" r:id="rId43"/>
    <p:sldId id="296" r:id="rId44"/>
    <p:sldId id="274" r:id="rId45"/>
    <p:sldId id="310" r:id="rId46"/>
    <p:sldId id="275" r:id="rId47"/>
    <p:sldId id="415" r:id="rId48"/>
    <p:sldId id="371" r:id="rId49"/>
    <p:sldId id="282" r:id="rId50"/>
    <p:sldId id="277" r:id="rId51"/>
    <p:sldId id="287" r:id="rId52"/>
    <p:sldId id="276" r:id="rId53"/>
    <p:sldId id="280" r:id="rId54"/>
    <p:sldId id="281" r:id="rId55"/>
    <p:sldId id="297" r:id="rId56"/>
    <p:sldId id="298" r:id="rId57"/>
    <p:sldId id="317" r:id="rId58"/>
    <p:sldId id="377" r:id="rId59"/>
    <p:sldId id="378" r:id="rId60"/>
    <p:sldId id="379" r:id="rId61"/>
    <p:sldId id="380" r:id="rId62"/>
    <p:sldId id="401" r:id="rId63"/>
    <p:sldId id="311" r:id="rId64"/>
    <p:sldId id="321" r:id="rId65"/>
    <p:sldId id="322" r:id="rId66"/>
    <p:sldId id="323" r:id="rId67"/>
    <p:sldId id="324" r:id="rId68"/>
    <p:sldId id="325" r:id="rId69"/>
    <p:sldId id="312" r:id="rId70"/>
    <p:sldId id="326" r:id="rId71"/>
    <p:sldId id="327" r:id="rId72"/>
    <p:sldId id="328" r:id="rId73"/>
    <p:sldId id="329" r:id="rId74"/>
    <p:sldId id="330" r:id="rId75"/>
    <p:sldId id="331" r:id="rId76"/>
    <p:sldId id="341" r:id="rId77"/>
    <p:sldId id="332" r:id="rId78"/>
    <p:sldId id="333" r:id="rId79"/>
    <p:sldId id="336" r:id="rId80"/>
    <p:sldId id="334" r:id="rId81"/>
    <p:sldId id="314" r:id="rId82"/>
    <p:sldId id="335" r:id="rId83"/>
    <p:sldId id="315" r:id="rId84"/>
    <p:sldId id="338" r:id="rId85"/>
    <p:sldId id="339" r:id="rId86"/>
    <p:sldId id="340" r:id="rId87"/>
    <p:sldId id="337" r:id="rId88"/>
    <p:sldId id="353" r:id="rId89"/>
    <p:sldId id="354" r:id="rId90"/>
    <p:sldId id="355" r:id="rId91"/>
    <p:sldId id="356" r:id="rId92"/>
    <p:sldId id="358" r:id="rId93"/>
    <p:sldId id="349" r:id="rId94"/>
    <p:sldId id="362" r:id="rId95"/>
    <p:sldId id="361" r:id="rId96"/>
    <p:sldId id="360" r:id="rId97"/>
    <p:sldId id="359" r:id="rId98"/>
    <p:sldId id="363" r:id="rId99"/>
    <p:sldId id="364" r:id="rId100"/>
    <p:sldId id="402" r:id="rId101"/>
    <p:sldId id="344" r:id="rId102"/>
    <p:sldId id="346" r:id="rId103"/>
    <p:sldId id="416" r:id="rId104"/>
    <p:sldId id="347" r:id="rId105"/>
    <p:sldId id="417" r:id="rId106"/>
    <p:sldId id="348" r:id="rId107"/>
    <p:sldId id="381" r:id="rId108"/>
    <p:sldId id="382" r:id="rId109"/>
    <p:sldId id="383" r:id="rId110"/>
    <p:sldId id="384" r:id="rId111"/>
    <p:sldId id="387" r:id="rId112"/>
    <p:sldId id="385" r:id="rId113"/>
    <p:sldId id="388" r:id="rId114"/>
    <p:sldId id="389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386" r:id="rId125"/>
    <p:sldId id="288" r:id="rId1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79137" autoAdjust="0"/>
  </p:normalViewPr>
  <p:slideViewPr>
    <p:cSldViewPr>
      <p:cViewPr>
        <p:scale>
          <a:sx n="50" d="100"/>
          <a:sy n="50" d="100"/>
        </p:scale>
        <p:origin x="-1386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8026C-FDC2-4903-9E2F-166AE133EECF}" type="datetimeFigureOut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A70D1-0780-4F4F-88DE-3A201DFD69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92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gresql.org/download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geo.org/technology/suite/download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udig.refractions.net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qgis.org/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patialreference.org/ref/epsg/2097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gresql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opengis.org/docs/99-049.pdf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UpdateGeometrySRID.html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UpdateGeometrySRID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UpdateGeometrySRID.html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UpdateGeometrySRID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UpdateGeometrySRID.html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gresql.org/download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PostGIS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이번 </a:t>
            </a:r>
            <a:r>
              <a:rPr lang="ko-KR" altLang="en-US" dirty="0" smtClean="0"/>
              <a:t>시간에 </a:t>
            </a:r>
            <a:r>
              <a:rPr lang="ko-KR" altLang="en-US" dirty="0" smtClean="0"/>
              <a:t>학습할 내용은 </a:t>
            </a:r>
            <a:r>
              <a:rPr lang="en-US" altLang="ko-KR" dirty="0" smtClean="0"/>
              <a:t>PostGIS</a:t>
            </a:r>
            <a:r>
              <a:rPr lang="ko-KR" altLang="en-US" dirty="0" smtClean="0"/>
              <a:t>를 설치하고 공간데이터베이스를 생성 후 </a:t>
            </a:r>
            <a:r>
              <a:rPr lang="en-US" altLang="ko-KR" dirty="0" smtClean="0"/>
              <a:t>GIS </a:t>
            </a:r>
            <a:r>
              <a:rPr lang="ko-KR" altLang="en-US" dirty="0" smtClean="0"/>
              <a:t>자료를 탑재하는 과정입니다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만약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PostgreSQL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 단독으로 설치하는 경우에는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http://www.postgresql.org/download/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사이트에서 설치파일을 다운로드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PostgreSQL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9.2.4.1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 Application Stack Builder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이용하여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 Extension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설치하면 됩니다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공간데이터베이스를 생성할 때 </a:t>
            </a:r>
            <a:r>
              <a:rPr lang="en-US" altLang="ko-KR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template_postgis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데이터베이스를 템플릿으로 사용하듯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라우팅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데이터베이스를 생성하기 위해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pgRouting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위한 템플릿 데이터베이스를 미리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여기에서는 기존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road_link2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shapefile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연결성 정보만을 가지고 있다고 가정합니다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source, target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필드는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from_node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to_node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말합니다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국가교통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센터 데이터와 같이 기존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노드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링크 데이터가 세트로 제공되는 경우에 이 데이터들은 링크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노드의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시점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종점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길이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차선수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등의 정보가 모두 제공되기 때문에 테이블 및 필드 정보만 맞추어 주면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따라서 </a:t>
            </a:r>
            <a:r>
              <a:rPr lang="en-US" altLang="ko-KR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assign_vertex_id</a:t>
            </a:r>
            <a:r>
              <a:rPr lang="en-US" altLang="ko-KR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함수는 사용할 필요가 없습니다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PostGIS</a:t>
            </a:r>
            <a:r>
              <a:rPr lang="ko-KR" altLang="en-US" dirty="0" smtClean="0"/>
              <a:t>에 대한 더 많은 정보는 다음의 사이트에서 확인하십시오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수고하셨습니다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우선 </a:t>
            </a:r>
            <a:r>
              <a:rPr lang="en-US" altLang="ko-KR" dirty="0" err="1" smtClean="0"/>
              <a:t>OpenGeo</a:t>
            </a:r>
            <a:r>
              <a:rPr lang="en-US" altLang="ko-KR" dirty="0" smtClean="0"/>
              <a:t> Suite </a:t>
            </a:r>
            <a:r>
              <a:rPr lang="en-US" altLang="ko-KR" dirty="0" smtClean="0"/>
              <a:t>Enterprise </a:t>
            </a:r>
            <a:r>
              <a:rPr lang="en-US" altLang="ko-KR" dirty="0" smtClean="0"/>
              <a:t>Edition</a:t>
            </a:r>
            <a:r>
              <a:rPr lang="ko-KR" altLang="en-US" dirty="0" smtClean="0"/>
              <a:t>을 다음의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에서 다운로드 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hlinkClick r:id="rId3"/>
              </a:rPr>
              <a:t>http://opengeo.org/technology/suite/download/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OpenGeo</a:t>
            </a:r>
            <a:r>
              <a:rPr lang="en-US" altLang="ko-KR" baseline="0" dirty="0" smtClean="0"/>
              <a:t> Suite </a:t>
            </a:r>
            <a:r>
              <a:rPr lang="en-US" altLang="ko-KR" dirty="0" smtClean="0"/>
              <a:t>Enterprise </a:t>
            </a:r>
            <a:r>
              <a:rPr lang="en-US" altLang="ko-KR" dirty="0" smtClean="0"/>
              <a:t>Edition</a:t>
            </a:r>
            <a:r>
              <a:rPr lang="ko-KR" altLang="en-US" dirty="0" smtClean="0"/>
              <a:t>은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3.0.2 </a:t>
            </a:r>
            <a:r>
              <a:rPr lang="ko-KR" altLang="en-US" dirty="0" smtClean="0"/>
              <a:t>버전을 사용할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OpenGeoSuite-ee-3.0.2 (30day</a:t>
            </a:r>
            <a:r>
              <a:rPr lang="en-US" altLang="ko-KR" baseline="0" dirty="0" smtClean="0"/>
              <a:t>s of free)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OpenGeo</a:t>
            </a:r>
            <a:r>
              <a:rPr lang="en-US" altLang="ko-KR" dirty="0" smtClean="0"/>
              <a:t> Suite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GeoServer, PostGIS/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PostgreSQL</a:t>
            </a:r>
            <a:r>
              <a:rPr lang="ko-KR" altLang="en-US" dirty="0" smtClean="0"/>
              <a:t>에 대한 통합설치환경을 제공하는 패키지로 구성되어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</a:t>
            </a:r>
            <a:r>
              <a:rPr lang="en-US" altLang="ko-KR" dirty="0" err="1" smtClean="0"/>
              <a:t>OpenGeo</a:t>
            </a:r>
            <a:r>
              <a:rPr lang="en-US" altLang="ko-KR" dirty="0" smtClean="0"/>
              <a:t> Suite</a:t>
            </a:r>
            <a:r>
              <a:rPr lang="ko-KR" altLang="en-US" dirty="0" smtClean="0"/>
              <a:t>을 설치하면 다음 차시에서 다룰 </a:t>
            </a:r>
            <a:r>
              <a:rPr lang="en-US" altLang="ko-KR" dirty="0" smtClean="0"/>
              <a:t>GeoServer</a:t>
            </a:r>
            <a:r>
              <a:rPr lang="ko-KR" altLang="en-US" dirty="0" smtClean="0"/>
              <a:t>에 대한 설치까지 완료됩니다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다운로드 한 </a:t>
            </a:r>
            <a:r>
              <a:rPr lang="en-US" altLang="ko-KR" dirty="0" smtClean="0"/>
              <a:t>OpenGeoSuite-ce-2.4.3.exe </a:t>
            </a:r>
            <a:r>
              <a:rPr lang="ko-KR" altLang="en-US" dirty="0" smtClean="0"/>
              <a:t>파일을 더블 클릭하여 설치를 시작합니다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fontAlgn="base"/>
            <a:r>
              <a:rPr lang="en-US" altLang="ko-KR" dirty="0" err="1" smtClean="0"/>
              <a:t>OpenGeo</a:t>
            </a:r>
            <a:r>
              <a:rPr lang="en-US" altLang="ko-KR" dirty="0" smtClean="0"/>
              <a:t> Suite</a:t>
            </a:r>
            <a:r>
              <a:rPr lang="ko-KR" altLang="en-US" dirty="0" smtClean="0"/>
              <a:t>의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설치 마법사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윈도구가 나타나면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눌러 라이선스를 확인합니다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GNU GPL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라이선스 하에 배포됩니다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찬찬히 라이선스 정보를 읽은 후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Agree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눌러 다음으로 이동합니다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설치될 위치를 선택합니다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프로그램은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C:\Program Files\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폴더를 기본값으로 사용하며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운영에 사용될 모든 환경이나 데이터는 홈 디렉터리의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폴더 안에 설치됩니다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눌러 윈도우 시작 메뉴에 등록될 메뉴정보를 확인한 후 다시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컴포넌트를 선택한 후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 </a:t>
            </a:r>
            <a:r>
              <a:rPr lang="ko-KR" altLang="en-US" dirty="0" smtClean="0"/>
              <a:t>버튼을 누릅니다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설치 준비가 완료되었습니다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</a:t>
            </a:r>
            <a:r>
              <a:rPr lang="ko-KR" altLang="en-US" baseline="0" dirty="0" smtClean="0"/>
              <a:t>버튼을 클릭합니다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설치 과정은 몇 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동안 진행됩니다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과정에서 </a:t>
            </a:r>
            <a:r>
              <a:rPr lang="en-US" altLang="ko-KR" dirty="0" smtClean="0"/>
              <a:t>Microsoft Visual C++ </a:t>
            </a:r>
            <a:r>
              <a:rPr lang="en-US" altLang="ko-KR" dirty="0" smtClean="0"/>
              <a:t>2005 </a:t>
            </a:r>
            <a:r>
              <a:rPr lang="en-US" altLang="ko-KR" dirty="0" smtClean="0"/>
              <a:t>Redistributable </a:t>
            </a:r>
            <a:r>
              <a:rPr lang="ko-KR" altLang="en-US" dirty="0" smtClean="0"/>
              <a:t>설치과정이 있을 수 있으나 당황하지 마시고 계속 진행합니다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설치가 완료되면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launch the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 Dashboard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체크를 확인 후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Finish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참고로 설치 후 윈도우의 시작메뉴에 등록된 </a:t>
            </a:r>
            <a:r>
              <a:rPr lang="en-US" altLang="ko-KR" dirty="0" err="1" smtClean="0"/>
              <a:t>OpenGeo</a:t>
            </a:r>
            <a:r>
              <a:rPr lang="en-US" altLang="ko-KR" dirty="0" smtClean="0"/>
              <a:t> Suite</a:t>
            </a:r>
            <a:r>
              <a:rPr lang="ko-KR" altLang="en-US" dirty="0" smtClean="0"/>
              <a:t>과 사용자 디렉터리는 다음과 같습니다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Suite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 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Dashboard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일반적인 작업에 대한 링크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구성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관리 및 응용 프로그램 로그를 포함하여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제품군의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모든 구성 요소에 액세스할 수 있는 단일 인터페이스를 제공합니다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이는 브라우저 안에서 실행되는 독립 실행형 응용 프로그램이라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GeoServer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Username: admin, Password: </a:t>
            </a:r>
            <a:r>
              <a:rPr lang="en-US" altLang="ko-KR" dirty="0" err="1" smtClean="0"/>
              <a:t>geoserver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반드시 기억하십시오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시작하기 위해서는 그림과 같이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[Start]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[Start]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눌렀을 경우에는 수분에서 수십 분의 환경설정 시간이 소요되며 이후에는 시작시간이 단축됩니다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학습은 다음의 순서로 진행합니다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 err="1" smtClean="0">
                <a:latin typeface="+mn-ea"/>
              </a:rPr>
              <a:t>PostGIS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개요</a:t>
            </a:r>
          </a:p>
          <a:p>
            <a:r>
              <a:rPr lang="en-US" altLang="ko-KR" sz="1200" dirty="0" smtClean="0">
                <a:latin typeface="+mn-ea"/>
              </a:rPr>
              <a:t>2. </a:t>
            </a:r>
            <a:r>
              <a:rPr lang="en-US" altLang="ko-KR" sz="1200" dirty="0" err="1" smtClean="0">
                <a:latin typeface="+mn-ea"/>
              </a:rPr>
              <a:t>PostGIS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설치 및 환경 설정</a:t>
            </a:r>
          </a:p>
          <a:p>
            <a:r>
              <a:rPr lang="en-US" altLang="ko-KR" sz="1200" dirty="0" smtClean="0">
                <a:latin typeface="+mn-ea"/>
              </a:rPr>
              <a:t>3. </a:t>
            </a:r>
            <a:r>
              <a:rPr lang="ko-KR" altLang="en-US" sz="1200" dirty="0" smtClean="0">
                <a:latin typeface="+mn-ea"/>
              </a:rPr>
              <a:t>공간 데이터베이스의 생성</a:t>
            </a:r>
          </a:p>
          <a:p>
            <a:r>
              <a:rPr lang="en-US" altLang="ko-KR" sz="1200" dirty="0" smtClean="0">
                <a:latin typeface="+mn-ea"/>
              </a:rPr>
              <a:t>4. GIS </a:t>
            </a:r>
            <a:r>
              <a:rPr lang="ko-KR" altLang="en-US" sz="1200" dirty="0" smtClean="0">
                <a:latin typeface="+mn-ea"/>
              </a:rPr>
              <a:t>자료의 </a:t>
            </a:r>
            <a:r>
              <a:rPr lang="en-US" altLang="ko-KR" sz="1200" dirty="0" smtClean="0">
                <a:latin typeface="+mn-ea"/>
              </a:rPr>
              <a:t>Import</a:t>
            </a:r>
            <a:endParaRPr lang="ko-KR" altLang="en-US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5. </a:t>
            </a:r>
            <a:r>
              <a:rPr lang="ko-KR" altLang="en-US" sz="1200" dirty="0" err="1" smtClean="0">
                <a:latin typeface="+mn-ea"/>
              </a:rPr>
              <a:t>좌표계</a:t>
            </a:r>
            <a:r>
              <a:rPr lang="ko-KR" altLang="en-US" sz="1200" dirty="0" smtClean="0">
                <a:latin typeface="+mn-ea"/>
              </a:rPr>
              <a:t> 설정 및 변경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6. </a:t>
            </a:r>
            <a:r>
              <a:rPr lang="en-US" altLang="ko-KR" sz="1200" dirty="0" err="1" smtClean="0">
                <a:latin typeface="+mn-ea"/>
              </a:rPr>
              <a:t>PostGIS</a:t>
            </a:r>
            <a:r>
              <a:rPr lang="en-US" altLang="ko-KR" sz="1200" dirty="0" smtClean="0">
                <a:latin typeface="+mn-ea"/>
              </a:rPr>
              <a:t> Objects &amp; Function</a:t>
            </a:r>
          </a:p>
          <a:p>
            <a:r>
              <a:rPr lang="en-US" altLang="ko-KR" sz="1200" dirty="0" smtClean="0">
                <a:latin typeface="+mn-ea"/>
              </a:rPr>
              <a:t>7. </a:t>
            </a:r>
            <a:r>
              <a:rPr lang="en-US" altLang="ko-KR" sz="1200" dirty="0" err="1" smtClean="0">
                <a:latin typeface="+mn-ea"/>
              </a:rPr>
              <a:t>PostGIS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함수 활용</a:t>
            </a:r>
          </a:p>
          <a:p>
            <a:r>
              <a:rPr lang="en-US" altLang="ko-KR" sz="1200" dirty="0" smtClean="0">
                <a:latin typeface="+mn-ea"/>
              </a:rPr>
              <a:t>8. Backup &amp; Restore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Dashboard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외에 윈도우 메뉴의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프로그램 그룹에 등록된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Suite, Stop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메뉴를 이용하거나 명령 프롬프트를 사용할 수 있습니다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명령프롬프트를 실행 후 설치 디렉터리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(C:\Program Files\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이동 후 다음의 명령을 실행하면 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시작하기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-suite start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종료하기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-suite stop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OpenGeo</a:t>
            </a:r>
            <a:r>
              <a:rPr lang="en-US" altLang="ko-KR" baseline="0" dirty="0" smtClean="0"/>
              <a:t> Suite</a:t>
            </a:r>
            <a:r>
              <a:rPr lang="ko-KR" altLang="en-US" baseline="0" dirty="0" smtClean="0"/>
              <a:t>를 종료하기 위해서는 그림처럼 </a:t>
            </a:r>
            <a:r>
              <a:rPr lang="en-US" altLang="ko-KR" baseline="0" dirty="0" smtClean="0"/>
              <a:t>Shutdown </a:t>
            </a:r>
            <a:r>
              <a:rPr lang="ko-KR" altLang="en-US" baseline="0" dirty="0" smtClean="0"/>
              <a:t>버튼을 누른 후 </a:t>
            </a:r>
            <a:r>
              <a:rPr lang="en-US" altLang="ko-KR" baseline="0" dirty="0" smtClean="0"/>
              <a:t>Dashboard</a:t>
            </a:r>
            <a:r>
              <a:rPr lang="ko-KR" altLang="en-US" baseline="0" dirty="0" smtClean="0"/>
              <a:t>를 닫으면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Preferences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페이지를 통해서 서비스 포트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GeoServer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환경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포트 등의 운영환경을 확인하거나 변경할 수 있습니다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만약 설정을 변경했다면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 Suite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Shutdown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후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재시작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(Start)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하면 반영이 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pgAdmin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관리도구를 실행해 보도록 하겠습니다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Dashboard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패널에서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pgAdmin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관리도구는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윈도우 메뉴의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프로그램 그룹에 등록된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pgAdmin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메뉴를 실행해도 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b="0" dirty="0" smtClean="0"/>
              <a:t>또는 단독설치 되어진 </a:t>
            </a:r>
            <a:r>
              <a:rPr lang="en-US" altLang="ko-KR" b="0" dirty="0" smtClean="0"/>
              <a:t>p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PostgreSQL</a:t>
            </a:r>
            <a:r>
              <a:rPr lang="en-US" altLang="ko-KR" dirty="0" smtClean="0"/>
              <a:t>(+</a:t>
            </a:r>
            <a:r>
              <a:rPr lang="en-US" altLang="ko-KR" dirty="0" err="1" smtClean="0"/>
              <a:t>PostGIS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관리도구인 </a:t>
            </a:r>
            <a:r>
              <a:rPr lang="en-US" altLang="ko-KR" baseline="0" dirty="0" err="1" smtClean="0"/>
              <a:t>pgAdmin</a:t>
            </a:r>
            <a:r>
              <a:rPr lang="ko-KR" altLang="en-US" baseline="0" dirty="0" smtClean="0"/>
              <a:t>을 처음 실행한 화면입니다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OpenGeo</a:t>
            </a:r>
            <a:r>
              <a:rPr lang="en-US" altLang="ko-KR" dirty="0" smtClean="0"/>
              <a:t> Suite</a:t>
            </a:r>
            <a:r>
              <a:rPr lang="ko-KR" altLang="en-US" dirty="0" smtClean="0"/>
              <a:t>을 설치하면 기본값으로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(localhost:54321)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서버가 등록이 되어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(localhost:54321)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서버를 더블 클릭하면 최초로 패스워드를 입력하라는 화면이 나타납니다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여기에서는 패스워드를 </a:t>
            </a:r>
            <a:r>
              <a:rPr lang="en-US" altLang="ko-KR" dirty="0" err="1" smtClean="0"/>
              <a:t>postgis</a:t>
            </a:r>
            <a:r>
              <a:rPr lang="ko-KR" altLang="en-US" dirty="0" smtClean="0"/>
              <a:t>로 사용하도록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반드시 기억해 두십시오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접속에서 패스워드를 재입력하지 않으려면 패스워드 저장 체크박스를 체크하면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만약 </a:t>
            </a:r>
            <a:r>
              <a:rPr lang="ko-KR" altLang="en-US" dirty="0" err="1" smtClean="0"/>
              <a:t>독립실행형의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PostgreSQL</a:t>
            </a:r>
            <a:r>
              <a:rPr lang="ko-KR" altLang="en-US" dirty="0" smtClean="0"/>
              <a:t>을 설치했다면 기본 포트는 </a:t>
            </a:r>
            <a:r>
              <a:rPr lang="en-US" altLang="ko-KR" dirty="0" smtClean="0"/>
              <a:t>5432</a:t>
            </a:r>
            <a:r>
              <a:rPr lang="ko-KR" altLang="en-US" dirty="0" smtClean="0"/>
              <a:t>를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사용하려면 파일 메뉴의 서버 추가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메뉴를 사용하여 새로운 서버를 등록하면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pgAdmin</a:t>
            </a:r>
            <a:r>
              <a:rPr lang="ko-KR" altLang="en-US" dirty="0" smtClean="0"/>
              <a:t>은 그림과 같이 메뉴바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툴바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왼쪽의 객체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오른쪽의 객체</a:t>
            </a:r>
            <a:r>
              <a:rPr lang="ko-KR" altLang="en-US" baseline="0" dirty="0" smtClean="0"/>
              <a:t> 속성정보를 볼 수 있는 </a:t>
            </a:r>
            <a:r>
              <a:rPr lang="ko-KR" altLang="en-US" baseline="0" dirty="0" err="1" smtClean="0"/>
              <a:t>뷰로</a:t>
            </a:r>
            <a:r>
              <a:rPr lang="ko-KR" altLang="en-US" baseline="0" dirty="0" smtClean="0"/>
              <a:t> 구성됩니다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pgAdmin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도구의 </a:t>
            </a:r>
            <a:r>
              <a:rPr lang="ko-KR" altLang="en-US" baseline="0" dirty="0" err="1" smtClean="0"/>
              <a:t>툴바는</a:t>
            </a:r>
            <a:r>
              <a:rPr lang="ko-KR" altLang="en-US" baseline="0" dirty="0" smtClean="0"/>
              <a:t> 다음의 기능을 수행합니다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각 도구는 선택된 객체의 유형에 따라 활성화되거나 비활성화됩니다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이후 과정에서 </a:t>
            </a:r>
            <a:r>
              <a:rPr lang="ko-KR" altLang="en-US" baseline="0" dirty="0" err="1" smtClean="0"/>
              <a:t>새로고침</a:t>
            </a:r>
            <a:r>
              <a:rPr lang="ko-KR" altLang="en-US" baseline="0" dirty="0" smtClean="0"/>
              <a:t> 버튼</a:t>
            </a:r>
            <a:r>
              <a:rPr lang="en-US" altLang="ko-KR" baseline="0" dirty="0" smtClean="0"/>
              <a:t>, Query </a:t>
            </a:r>
            <a:r>
              <a:rPr lang="ko-KR" altLang="en-US" baseline="0" dirty="0" smtClean="0"/>
              <a:t>도구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테이블 편집기는 많이 사용하므로 기억해 둡니다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장에서는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PostgreSQL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사용할 수 있도록 새로운 공간 데이터베이스를 생성하는 과정을 설명합니다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순서는 다음과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dirty="0" smtClean="0"/>
              <a:t>3.1 </a:t>
            </a:r>
            <a:r>
              <a:rPr lang="ko-KR" altLang="en-US" dirty="0" smtClean="0"/>
              <a:t>공간 데이터베이스의 생성</a:t>
            </a:r>
            <a:endParaRPr lang="en-US" altLang="ko-KR" dirty="0" smtClean="0"/>
          </a:p>
          <a:p>
            <a:r>
              <a:rPr lang="en-US" altLang="ko-KR" dirty="0" smtClean="0"/>
              <a:t>3.2 </a:t>
            </a:r>
            <a:r>
              <a:rPr lang="ko-KR" altLang="en-US" dirty="0" smtClean="0"/>
              <a:t>공간 데이터베이스의 탐색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pgAdmin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객체 브라우저에서 데이터베이스 아이템을 선택 후 오른쪽 마우스를 클릭하여 </a:t>
            </a:r>
            <a:r>
              <a:rPr lang="en-US" altLang="ko-KR" dirty="0" smtClean="0"/>
              <a:t>[</a:t>
            </a:r>
            <a:r>
              <a:rPr lang="ko-KR" altLang="en-US" dirty="0" smtClean="0"/>
              <a:t>새로운 데이터베이스</a:t>
            </a:r>
            <a:r>
              <a:rPr lang="en-US" altLang="ko-KR" dirty="0" smtClean="0"/>
              <a:t>…] </a:t>
            </a:r>
            <a:r>
              <a:rPr lang="ko-KR" altLang="en-US" dirty="0" smtClean="0"/>
              <a:t>메뉴를 실행합니다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새로운 데이터베이스 윈도우에서 다음과 같이 데이터베이스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인코딩</a:t>
            </a:r>
            <a:r>
              <a:rPr lang="en-US" altLang="ko-KR" dirty="0" smtClean="0"/>
              <a:t>, Template </a:t>
            </a:r>
            <a:r>
              <a:rPr lang="ko-KR" altLang="en-US" dirty="0" smtClean="0"/>
              <a:t>정보를 입력한 후 확인 버튼을 누르면 새로운 데이터베이스가 생성됩니다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seoul</a:t>
            </a:r>
            <a:endParaRPr lang="en-US" altLang="ko-KR" dirty="0" smtClean="0"/>
          </a:p>
          <a:p>
            <a:r>
              <a:rPr lang="ko-KR" altLang="en-US" dirty="0" smtClean="0"/>
              <a:t>오너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postgres</a:t>
            </a:r>
            <a:endParaRPr lang="en-US" altLang="ko-KR" dirty="0" smtClean="0"/>
          </a:p>
          <a:p>
            <a:r>
              <a:rPr lang="ko-KR" altLang="en-US" dirty="0" err="1" smtClean="0"/>
              <a:t>인코딩</a:t>
            </a:r>
            <a:r>
              <a:rPr lang="en-US" altLang="ko-KR" dirty="0" smtClean="0"/>
              <a:t>: UTF8</a:t>
            </a:r>
          </a:p>
          <a:p>
            <a:r>
              <a:rPr lang="en-US" altLang="ko-KR" dirty="0" smtClean="0"/>
              <a:t>Template: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template_postgis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template_postgis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Template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PostgreSQL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사용할 수 있도록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 도중에 만약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template_postgis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다른 사용자가 접속해 사용중이라는 오류가 발생했을 경우에는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(localhost:54321)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아이템을 선택 후 오른쪽 마우스를 눌러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접속종료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실행 후 이 아이템을 더블 클릭하여 재 접속한 후 새로 생성하면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 생성한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seoul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데이터베이스를 선택한 후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schema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public 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테이블 순으로 객체 브라우저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트리를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 탐색해 들어갑니다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생성한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seoul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데이터베이스에는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PostGIS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의 메타 테이블인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geometry_columns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spatial_ref_sys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테이블이 기본으로 생성되어 있음을 확인할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geometry_columns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내에 등록된 공간데이터의 메타 정보를 담고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여기에는 테이블 이름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좌표체계 정의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Geometry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유형 등의 정보를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spatial_ref_sys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기본값으로 지원하는 좌표체계 정보를 담고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다음으로 그림에서와 같이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 query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 또는 툴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Tool(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단축키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Ctrl-E)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실행합니다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 Editor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다음의 식을 입력합니다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postgis_full_version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query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버전 및 빌드 환경을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리턴하는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함수입니다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postgis_full_version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식을 입력한 후 쿼리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(Q)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메뉴의 실행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(F5)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F5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단축키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툴바의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쿼리의 실행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쿼리의 실행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눌러 실행할 수 있습니다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실행 결과는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버전에 따라 다를 수 있으나 일반적으로 다음과 같습니다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"POSTGIS="2.0.1 r9979" GEOS="3.3.3-CAPI-1.7.4" PROJ="Rel. 4.8.0, 6 March 2012" LIBXML="2.7.6""</a:t>
            </a:r>
          </a:p>
          <a:p>
            <a:pPr fontAlgn="base"/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위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결과가 정상적으로 출력되었으면 공간데이터베이스가 제대로 생성되었음을 의미합니다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err="1" smtClean="0"/>
              <a:t>PostGIS</a:t>
            </a:r>
            <a:r>
              <a:rPr lang="ko-KR" altLang="en-US" dirty="0" smtClean="0"/>
              <a:t>에 데이터를 로딩하는 방법은 여러가지가 있습니다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데스크탑</a:t>
            </a:r>
            <a:r>
              <a:rPr lang="ko-KR" altLang="en-US" dirty="0" smtClean="0"/>
              <a:t> 클라이언트로는 </a:t>
            </a:r>
            <a:r>
              <a:rPr lang="en-US" altLang="ko-KR" dirty="0" err="1" smtClean="0"/>
              <a:t>uDig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3"/>
              </a:rPr>
              <a:t>http://udig.refractions.net/</a:t>
            </a:r>
            <a:r>
              <a:rPr lang="en-US" altLang="ko-KR" dirty="0" smtClean="0"/>
              <a:t>), QGIS(</a:t>
            </a:r>
            <a:r>
              <a:rPr lang="en-US" altLang="ko-KR" dirty="0" smtClean="0">
                <a:hlinkClick r:id="rId4"/>
              </a:rPr>
              <a:t>http://qgis.org/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등이 있으며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PostGIS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자체에서도 </a:t>
            </a:r>
            <a:r>
              <a:rPr lang="en-US" altLang="ko-KR" dirty="0" smtClean="0"/>
              <a:t>Shapefile</a:t>
            </a:r>
            <a:r>
              <a:rPr lang="ko-KR" altLang="en-US" dirty="0" smtClean="0"/>
              <a:t>을 업로딩하는 도구가 </a:t>
            </a:r>
            <a:r>
              <a:rPr lang="ko-KR" altLang="en-US" dirty="0" err="1" smtClean="0"/>
              <a:t>플러그인으로</a:t>
            </a:r>
            <a:r>
              <a:rPr lang="ko-KR" altLang="en-US" dirty="0" smtClean="0"/>
              <a:t> 제공됩니다</a:t>
            </a:r>
            <a:r>
              <a:rPr lang="en-US" altLang="ko-KR" dirty="0" smtClean="0"/>
              <a:t>.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여기에서는 </a:t>
            </a:r>
            <a:r>
              <a:rPr lang="en-US" altLang="ko-KR" dirty="0" err="1" smtClean="0"/>
              <a:t>PostGIS</a:t>
            </a:r>
            <a:r>
              <a:rPr lang="ko-KR" altLang="en-US" dirty="0" smtClean="0"/>
              <a:t>에서 제공하는 플러그인을 사용하여 </a:t>
            </a:r>
            <a:r>
              <a:rPr lang="en-US" altLang="ko-KR" dirty="0" smtClean="0"/>
              <a:t>Shapefile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하는 방법을 설명하며 순서는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4.1 </a:t>
            </a:r>
            <a:r>
              <a:rPr lang="ko-KR" altLang="en-US" dirty="0" smtClean="0"/>
              <a:t>샘플 </a:t>
            </a:r>
            <a:r>
              <a:rPr lang="ko-KR" altLang="en-US" dirty="0" err="1" smtClean="0"/>
              <a:t>데이터셋의</a:t>
            </a:r>
            <a:r>
              <a:rPr lang="ko-KR" altLang="en-US" dirty="0" smtClean="0"/>
              <a:t> 준비</a:t>
            </a:r>
            <a:endParaRPr lang="en-US" altLang="ko-KR" dirty="0" smtClean="0"/>
          </a:p>
          <a:p>
            <a:r>
              <a:rPr lang="en-US" altLang="ko-KR" dirty="0" smtClean="0"/>
              <a:t>4.2 GIS </a:t>
            </a:r>
            <a:r>
              <a:rPr lang="ko-KR" altLang="en-US" dirty="0" smtClean="0"/>
              <a:t>자료의 </a:t>
            </a:r>
            <a:r>
              <a:rPr lang="en-US" altLang="ko-KR" dirty="0" smtClean="0"/>
              <a:t>Import</a:t>
            </a:r>
          </a:p>
          <a:p>
            <a:r>
              <a:rPr lang="en-US" altLang="ko-KR" dirty="0" smtClean="0"/>
              <a:t>4.3 </a:t>
            </a:r>
            <a:r>
              <a:rPr lang="ko-KR" altLang="en-US" dirty="0" err="1" smtClean="0"/>
              <a:t>레이어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</a:p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fontAlgn="t" latinLnBrk="1" hangingPunct="1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샘플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데이터셋은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Shapefile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다음의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레이어로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구성되어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 eaLnBrk="1" fontAlgn="t" latinLnBrk="1" hangingPunct="1"/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 eaLnBrk="1" fontAlgn="t" latinLnBrk="1" hangingPunct="1"/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admin_emd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읍면동경계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admin_sgg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시군구경계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admin_sid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시도경계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river(</a:t>
            </a:r>
            <a:r>
              <a:rPr lang="ko-KR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실폭하천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road_link2(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firestation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소방서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healthcenter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보건소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policestation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경찰서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stores(</a:t>
            </a:r>
            <a:r>
              <a:rPr lang="ko-KR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대형마트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wardoffice(</a:t>
            </a:r>
            <a:r>
              <a:rPr lang="ko-KR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시군구청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fontAlgn="t" latinLnBrk="1" hangingPunct="1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좌표체계는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TM(Bessel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타원체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Tokyo Datum)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중부원점을 사용하며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사용할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EPSG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코드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(SRID)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2097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 eaLnBrk="1" fontAlgn="t" latinLnBrk="1" hangingPunct="1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이에 대한 자세한 정보는 다음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참고하십시오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 eaLnBrk="1" fontAlgn="t" latinLnBrk="1" hangingPunct="1"/>
            <a:r>
              <a:rPr lang="en-US" altLang="ko-KR" dirty="0" smtClean="0">
                <a:hlinkClick r:id="rId3"/>
              </a:rPr>
              <a:t>http://spatialreference.org/ref/epsg/2097/</a:t>
            </a:r>
            <a:endParaRPr lang="ko-KR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다운받은 샘플데이터를 그림과 같이 </a:t>
            </a:r>
            <a:r>
              <a:rPr lang="en-US" altLang="ko-KR" dirty="0" smtClean="0"/>
              <a:t>C:\OpenGeoSuite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 아래 복사한 후 압축 해제하십시오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 데이터는 다음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GeoServer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에서도 계속 사용되며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폴더 구조는 그림을 참조하십시오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데이터를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하는 방법은 여러 가지가 있으며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OpenGeoSuite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기반의 방식은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가지를 사용할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OpenGeoSuite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Suite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Dashboard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사용하는 방법입니다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PostGIS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섹션의 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shapefiles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링크를 누르면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pgShapeLoader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(Shapefile to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Importer)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윈도우가 나타납니다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pgAdmin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내에서 그림과 같이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Plugins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메뉴의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shapefile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DBF loader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도구를 사용하는 것입니다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두 방법 모두 동일한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pgShapeLoader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(Shapefile to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Importer)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사용하기 때문에 어느 기능을 사용해도 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공간 데이터베이스입니다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Oracle Spatial, SQL Server 2008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공간 데이터베이스입니다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그렇다면 일반적인 데이터베이스와 구별되는 공간 데이터베이스의 특징은 무엇일까요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공간 데이터베이스는 데이터베이스에서 일반 객체를 다루는 것처럼 공간과 관련된 객체를 저장하고 관리한다는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공간데이터베이스는 공간 객체를 관리하기 위해서 공간 데이터 타입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(Spatial data types),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공간 인덱싱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(Spatial indexing),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공간 함수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(Spatial functions)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지원합니다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공간 데이터 타입은 포인트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폴리곤과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쉐입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(Shapes)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말합니다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공간 인덱싱은 검색 등의 공간객체에 대한 조작을 효율적으로 처리하기 위해 사용됩니다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공간 함수는 공간 객체의 속성이나 관계를 이용한 쿼리나 처리에 사용되는 확장된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Importer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윈도우에서 샘플데이터 폴더의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admin_emd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Shapefile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을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Import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하는 과정은 다음과 같습니다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Shape File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브라우저 버튼을 눌러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C:\OpenGeoSuite\data\seoul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폴더의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admin_emd.shp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파일을 선택합니다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PostGIS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Connection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섹션에서 다음의 정보를 입력합니다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Username: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postgres</a:t>
            </a:r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Password: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postgis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(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PostGIS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에 최초 접속했을 때 입력한 패스워드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)</a:t>
            </a: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Server Host: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localhost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54321</a:t>
            </a: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Database: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seoul</a:t>
            </a:r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주의사항</a:t>
            </a:r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만약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Suite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의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PostGIS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를 사용한다면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54321,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독립형으로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PostgreSQL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을 설치했을 경우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5432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가 기본 포트입니다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Options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버튼을 눌러 다음을 설정합니다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한글속성이 포함된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shapefile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의 경우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character encoding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설정에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유의해야합니다</a:t>
            </a:r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DBF file character encoding : EUC-KR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CP949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입력</a:t>
            </a:r>
            <a:b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Load data using COPY rather than INSERT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체크박스를 체크합니다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이 옵션을 사용하면 데이터 로딩 속도가 조금 더 빠릅니다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OK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버튼을 눌러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Options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윈도우를 닫습니다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Import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버튼을 눌러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shapefile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을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Import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Importer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윈도우에서 샘플데이터 폴더의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admin_emd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Shapefile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을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Import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하는 과정은 다음과 같습니다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Shape File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브라우저 버튼을 눌러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C:\OpenGeoSuite\data\seoul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폴더의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admin_emd.shp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파일을 선택합니다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PostGIS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Connection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섹션에서 다음의 정보를 입력합니다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Username: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postgres</a:t>
            </a:r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Password: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postgis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(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PostGIS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에 최초 접속했을 때 입력한 패스워드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)</a:t>
            </a: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Server Host: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localhost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54321</a:t>
            </a: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Database: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seoul</a:t>
            </a:r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주의사항</a:t>
            </a:r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만약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OpenGeo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Suite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의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PostGIS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를 사용한다면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54321,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독립형으로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PostgreSQL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을 설치했을 경우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5432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가 기본 포트입니다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Configuration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섹션에서 다음의 정보를 확인하고 입력합니다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Destination Schema: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public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SRID: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2097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Destination Table: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admin_emd</a:t>
            </a:r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Geometry Column: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the_geom</a:t>
            </a:r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Options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버튼을 눌러 다음을 설정합니다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한글속성이 포함된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shapefile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의 경우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character encoding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설정에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유의해야합니다</a:t>
            </a:r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DBF file character encoding : EUC-KR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CP949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입력</a:t>
            </a:r>
            <a:b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Load data using COPY rather than INSERT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체크박스를 체크합니다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이 옵션을 사용하면 데이터 로딩 속도가 조금 더 빠릅니다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OK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버튼을 눌러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Options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윈도우를 닫습니다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▷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Import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버튼을 눌러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shapefile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을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Import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이제 다른 </a:t>
            </a:r>
            <a:r>
              <a:rPr lang="en-US" altLang="ko-KR" dirty="0" smtClean="0"/>
              <a:t>Shapefile</a:t>
            </a:r>
            <a:r>
              <a:rPr lang="ko-KR" altLang="en-US" dirty="0" smtClean="0"/>
              <a:t>에 대해서도 위와 같은 방법으로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를 수행합니다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wardoffice </a:t>
            </a:r>
            <a:r>
              <a:rPr lang="ko-KR" altLang="en-US" dirty="0" smtClean="0"/>
              <a:t>데이터를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SRID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-1(</a:t>
            </a:r>
            <a:r>
              <a:rPr lang="ko-KR" altLang="en-US" dirty="0" smtClean="0"/>
              <a:t>좌표체계를 정의하지 않음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설정하여 변환하도록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데이터는 다음 장의 좌표체계 정의에서 다루도록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모든 데이터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과정을 마쳤으며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pgAdmin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도구의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Refresh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누른 후 객체 브라우저의 테이블 아이템을 클릭합니다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r>
              <a:rPr lang="ko-KR" altLang="en-US" dirty="0" smtClean="0"/>
              <a:t>샘플 데이터 셋에 포함된 모든 </a:t>
            </a:r>
            <a:r>
              <a:rPr lang="en-US" altLang="ko-KR" dirty="0" smtClean="0"/>
              <a:t>Shapefile</a:t>
            </a:r>
            <a:r>
              <a:rPr lang="ko-KR" altLang="en-US" dirty="0" smtClean="0"/>
              <a:t>을 변환한 결과는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Import</a:t>
            </a:r>
            <a:r>
              <a:rPr lang="ko-KR" altLang="en-US" dirty="0" smtClean="0"/>
              <a:t>된 </a:t>
            </a:r>
            <a:r>
              <a:rPr lang="ko-KR" altLang="en-US" dirty="0" err="1" smtClean="0"/>
              <a:t>레이어는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geometry_columns </a:t>
            </a:r>
            <a:r>
              <a:rPr lang="ko-KR" altLang="en-US" dirty="0" smtClean="0"/>
              <a:t>메타 테이블에 등록이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테이블 아이템의 </a:t>
            </a:r>
            <a:r>
              <a:rPr lang="en-US" altLang="ko-KR" dirty="0" smtClean="0"/>
              <a:t>geometry_columns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테이블 선택 후 오른쪽 마우스를 눌러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데이터베이스뷰</a:t>
            </a:r>
            <a:r>
              <a:rPr lang="en-US" altLang="ko-KR" baseline="0" dirty="0" smtClean="0"/>
              <a:t>] </a:t>
            </a:r>
            <a:r>
              <a:rPr lang="en-US" altLang="ko-KR" baseline="0" dirty="0" smtClean="0">
                <a:sym typeface="Wingdings" pitchFamily="2" charset="2"/>
              </a:rPr>
              <a:t> [View All Rows] </a:t>
            </a:r>
            <a:r>
              <a:rPr lang="ko-KR" altLang="en-US" baseline="0" dirty="0" smtClean="0">
                <a:sym typeface="Wingdings" pitchFamily="2" charset="2"/>
              </a:rPr>
              <a:t>메뉴를 실행합니다</a:t>
            </a:r>
            <a:r>
              <a:rPr lang="en-US" altLang="ko-KR" baseline="0" dirty="0" smtClean="0">
                <a:sym typeface="Wingdings" pitchFamily="2" charset="2"/>
              </a:rPr>
              <a:t>.</a:t>
            </a:r>
          </a:p>
          <a:p>
            <a:r>
              <a:rPr lang="ko-KR" altLang="en-US" baseline="0" dirty="0" smtClean="0">
                <a:sym typeface="Wingdings" pitchFamily="2" charset="2"/>
              </a:rPr>
              <a:t>또는 </a:t>
            </a:r>
            <a:r>
              <a:rPr lang="ko-KR" altLang="en-US" baseline="0" dirty="0" err="1" smtClean="0">
                <a:sym typeface="Wingdings" pitchFamily="2" charset="2"/>
              </a:rPr>
              <a:t>툴바의</a:t>
            </a:r>
            <a:r>
              <a:rPr lang="ko-KR" altLang="en-US" baseline="0" dirty="0" smtClean="0">
                <a:sym typeface="Wingdings" pitchFamily="2" charset="2"/>
              </a:rPr>
              <a:t> 테이블 열기 버튼을 눌러 테이블을 불러올 수 있습니다</a:t>
            </a:r>
            <a:r>
              <a:rPr lang="en-US" altLang="ko-KR" baseline="0" dirty="0" smtClean="0">
                <a:sym typeface="Wingdings" pitchFamily="2" charset="2"/>
              </a:rPr>
              <a:t>.</a:t>
            </a:r>
          </a:p>
          <a:p>
            <a:endParaRPr lang="en-US" altLang="ko-KR" baseline="0" dirty="0" smtClean="0">
              <a:sym typeface="Wingdings" pitchFamily="2" charset="2"/>
            </a:endParaRPr>
          </a:p>
          <a:p>
            <a:r>
              <a:rPr lang="ko-KR" altLang="en-US" baseline="0" dirty="0" smtClean="0">
                <a:sym typeface="Wingdings" pitchFamily="2" charset="2"/>
              </a:rPr>
              <a:t>실행 후 그림과 같이 각 </a:t>
            </a:r>
            <a:r>
              <a:rPr lang="ko-KR" altLang="en-US" baseline="0" dirty="0" err="1" smtClean="0">
                <a:sym typeface="Wingdings" pitchFamily="2" charset="2"/>
              </a:rPr>
              <a:t>레이어에</a:t>
            </a:r>
            <a:r>
              <a:rPr lang="ko-KR" altLang="en-US" baseline="0" dirty="0" smtClean="0">
                <a:sym typeface="Wingdings" pitchFamily="2" charset="2"/>
              </a:rPr>
              <a:t> 대한 이름</a:t>
            </a:r>
            <a:r>
              <a:rPr lang="en-US" altLang="ko-KR" baseline="0" dirty="0" smtClean="0">
                <a:sym typeface="Wingdings" pitchFamily="2" charset="2"/>
              </a:rPr>
              <a:t>, geometry </a:t>
            </a:r>
            <a:r>
              <a:rPr lang="ko-KR" altLang="en-US" baseline="0" dirty="0" smtClean="0">
                <a:sym typeface="Wingdings" pitchFamily="2" charset="2"/>
              </a:rPr>
              <a:t>컬럼명</a:t>
            </a:r>
            <a:r>
              <a:rPr lang="en-US" altLang="ko-KR" baseline="0" dirty="0" smtClean="0">
                <a:sym typeface="Wingdings" pitchFamily="2" charset="2"/>
              </a:rPr>
              <a:t>, dimension, srid, geometry </a:t>
            </a:r>
            <a:r>
              <a:rPr lang="ko-KR" altLang="en-US" baseline="0" dirty="0" smtClean="0">
                <a:sym typeface="Wingdings" pitchFamily="2" charset="2"/>
              </a:rPr>
              <a:t>유형 등의 정보를 확인할 수 있습니다</a:t>
            </a:r>
            <a:r>
              <a:rPr lang="en-US" altLang="ko-KR" baseline="0" dirty="0" smtClean="0">
                <a:sym typeface="Wingdings" pitchFamily="2" charset="2"/>
              </a:rPr>
              <a:t>.</a:t>
            </a:r>
          </a:p>
          <a:p>
            <a:endParaRPr lang="en-US" altLang="ko-KR" baseline="0" dirty="0" smtClean="0">
              <a:sym typeface="Wingdings" pitchFamily="2" charset="2"/>
            </a:endParaRPr>
          </a:p>
          <a:p>
            <a:r>
              <a:rPr lang="ko-KR" altLang="en-US" baseline="0" dirty="0" smtClean="0">
                <a:sym typeface="Wingdings" pitchFamily="2" charset="2"/>
              </a:rPr>
              <a:t>마지막으로 </a:t>
            </a:r>
            <a:r>
              <a:rPr lang="en-US" altLang="ko-KR" baseline="0" dirty="0" smtClean="0">
                <a:sym typeface="Wingdings" pitchFamily="2" charset="2"/>
              </a:rPr>
              <a:t>DB </a:t>
            </a:r>
            <a:r>
              <a:rPr lang="ko-KR" altLang="en-US" baseline="0" dirty="0" smtClean="0">
                <a:sym typeface="Wingdings" pitchFamily="2" charset="2"/>
              </a:rPr>
              <a:t>최적화</a:t>
            </a:r>
            <a:endParaRPr lang="en-US" altLang="ko-KR" baseline="0" dirty="0" smtClean="0">
              <a:sym typeface="Wingdings" pitchFamily="2" charset="2"/>
            </a:endParaRPr>
          </a:p>
          <a:p>
            <a:endParaRPr lang="en-US" altLang="ko-KR" baseline="0" dirty="0" smtClean="0">
              <a:sym typeface="Wingdings" pitchFamily="2" charset="2"/>
            </a:endParaRPr>
          </a:p>
          <a:p>
            <a:r>
              <a:rPr lang="en-US" altLang="ko-KR" baseline="0" dirty="0" smtClean="0">
                <a:sym typeface="Wingdings" pitchFamily="2" charset="2"/>
              </a:rPr>
              <a:t>VACUUM ANALYZE</a:t>
            </a:r>
          </a:p>
          <a:p>
            <a:endParaRPr lang="en-US" altLang="ko-KR" baseline="0" dirty="0" smtClean="0">
              <a:sym typeface="Wingdings" pitchFamily="2" charset="2"/>
            </a:endParaRPr>
          </a:p>
          <a:p>
            <a:r>
              <a:rPr lang="en-US" altLang="ko-KR" baseline="0" dirty="0" smtClean="0">
                <a:sym typeface="Wingdings" pitchFamily="2" charset="2"/>
              </a:rPr>
              <a:t>SELECT </a:t>
            </a:r>
            <a:r>
              <a:rPr lang="en-US" altLang="ko-KR" baseline="0" dirty="0" err="1" smtClean="0">
                <a:sym typeface="Wingdings" pitchFamily="2" charset="2"/>
              </a:rPr>
              <a:t>ST_AsText</a:t>
            </a:r>
            <a:r>
              <a:rPr lang="en-US" altLang="ko-KR" baseline="0" dirty="0" smtClean="0">
                <a:sym typeface="Wingdings" pitchFamily="2" charset="2"/>
              </a:rPr>
              <a:t>(ST_Force_2D(</a:t>
            </a:r>
            <a:r>
              <a:rPr lang="en-US" altLang="ko-KR" baseline="0" dirty="0" err="1" smtClean="0">
                <a:sym typeface="Wingdings" pitchFamily="2" charset="2"/>
              </a:rPr>
              <a:t>ST_Envelope</a:t>
            </a:r>
            <a:r>
              <a:rPr lang="en-US" altLang="ko-KR" baseline="0" dirty="0" smtClean="0">
                <a:sym typeface="Wingdings" pitchFamily="2" charset="2"/>
              </a:rPr>
              <a:t>(</a:t>
            </a:r>
            <a:r>
              <a:rPr lang="en-US" altLang="ko-KR" baseline="0" dirty="0" err="1" smtClean="0">
                <a:sym typeface="Wingdings" pitchFamily="2" charset="2"/>
              </a:rPr>
              <a:t>ST_Estimated_Extent</a:t>
            </a:r>
            <a:r>
              <a:rPr lang="en-US" altLang="ko-KR" baseline="0" dirty="0" smtClean="0">
                <a:sym typeface="Wingdings" pitchFamily="2" charset="2"/>
              </a:rPr>
              <a:t>('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admin_emd</a:t>
            </a:r>
            <a:r>
              <a:rPr lang="en-US" altLang="ko-KR" baseline="0" dirty="0" smtClean="0">
                <a:sym typeface="Wingdings" pitchFamily="2" charset="2"/>
              </a:rPr>
              <a:t>', '</a:t>
            </a:r>
            <a:r>
              <a:rPr lang="en-US" altLang="ko-KR" baseline="0" dirty="0" err="1" smtClean="0">
                <a:sym typeface="Wingdings" pitchFamily="2" charset="2"/>
              </a:rPr>
              <a:t>the_geom</a:t>
            </a:r>
            <a:r>
              <a:rPr lang="en-US" altLang="ko-KR" baseline="0" dirty="0" smtClean="0">
                <a:sym typeface="Wingdings" pitchFamily="2" charset="2"/>
              </a:rPr>
              <a:t>'))))</a:t>
            </a:r>
          </a:p>
          <a:p>
            <a:r>
              <a:rPr lang="en-US" altLang="ko-KR" baseline="0" dirty="0" smtClean="0">
                <a:sym typeface="Wingdings" pitchFamily="2" charset="2"/>
              </a:rPr>
              <a:t>SELECT </a:t>
            </a:r>
            <a:r>
              <a:rPr lang="en-US" altLang="ko-KR" baseline="0" dirty="0" err="1" smtClean="0">
                <a:sym typeface="Wingdings" pitchFamily="2" charset="2"/>
              </a:rPr>
              <a:t>ST_AsText</a:t>
            </a:r>
            <a:r>
              <a:rPr lang="en-US" altLang="ko-KR" baseline="0" dirty="0" smtClean="0">
                <a:sym typeface="Wingdings" pitchFamily="2" charset="2"/>
              </a:rPr>
              <a:t>(ST_Force_2D(</a:t>
            </a:r>
            <a:r>
              <a:rPr lang="en-US" altLang="ko-KR" baseline="0" dirty="0" err="1" smtClean="0">
                <a:sym typeface="Wingdings" pitchFamily="2" charset="2"/>
              </a:rPr>
              <a:t>ST_Envelope</a:t>
            </a:r>
            <a:r>
              <a:rPr lang="en-US" altLang="ko-KR" baseline="0" dirty="0" smtClean="0">
                <a:sym typeface="Wingdings" pitchFamily="2" charset="2"/>
              </a:rPr>
              <a:t>(</a:t>
            </a:r>
            <a:r>
              <a:rPr lang="en-US" altLang="ko-KR" baseline="0" dirty="0" err="1" smtClean="0">
                <a:sym typeface="Wingdings" pitchFamily="2" charset="2"/>
              </a:rPr>
              <a:t>ST_Extent</a:t>
            </a:r>
            <a:r>
              <a:rPr lang="en-US" altLang="ko-KR" baseline="0" dirty="0" smtClean="0">
                <a:sym typeface="Wingdings" pitchFamily="2" charset="2"/>
              </a:rPr>
              <a:t>(</a:t>
            </a:r>
            <a:r>
              <a:rPr lang="en-US" altLang="ko-KR" baseline="0" dirty="0" err="1" smtClean="0">
                <a:sym typeface="Wingdings" pitchFamily="2" charset="2"/>
              </a:rPr>
              <a:t>the_geom</a:t>
            </a:r>
            <a:r>
              <a:rPr lang="en-US" altLang="ko-KR" baseline="0" dirty="0" smtClean="0">
                <a:sym typeface="Wingdings" pitchFamily="2" charset="2"/>
              </a:rPr>
              <a:t>)))) From </a:t>
            </a:r>
            <a:r>
              <a:rPr lang="en-US" altLang="ko-KR" baseline="0" dirty="0" err="1" smtClean="0">
                <a:sym typeface="Wingdings" pitchFamily="2" charset="2"/>
              </a:rPr>
              <a:t>admin_emd</a:t>
            </a:r>
            <a:endParaRPr lang="en-US" altLang="ko-KR" baseline="0" dirty="0" smtClean="0">
              <a:sym typeface="Wingdings" pitchFamily="2" charset="2"/>
            </a:endParaRPr>
          </a:p>
          <a:p>
            <a:endParaRPr lang="en-US" altLang="ko-KR" baseline="0" dirty="0" smtClean="0">
              <a:sym typeface="Wingdings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 장에서는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정의하지 않고 </a:t>
            </a:r>
            <a:r>
              <a:rPr lang="en-US" altLang="ko-KR" dirty="0" err="1" smtClean="0"/>
              <a:t>PostGIS</a:t>
            </a:r>
            <a:r>
              <a:rPr lang="ko-KR" altLang="en-US" dirty="0" smtClean="0"/>
              <a:t>에 레이어를 등록했을 경우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정의하는 과정을 설명하며 그 절차는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5.1 Unknown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r>
              <a:rPr lang="en-US" altLang="ko-KR" dirty="0" smtClean="0"/>
              <a:t>5.2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r>
              <a:rPr lang="en-US" altLang="ko-KR" dirty="0" smtClean="0"/>
              <a:t>5.3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pgAdmin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도구의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Plugin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메뉴에서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shapefile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DBF loader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도구를 실행합니다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Wardoffice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shapefile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선택 후 그림에서처럼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SRID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값으로 설정하고 나머지 옵션은 앞 장에서 변환한 옵션을 그대로 적용한 후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수행합니다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geometry_columns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테이블을 열어보면 좌표체계가 정의되지 않은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레이어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(wardoffice)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다음과 같이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srid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-1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나타납니다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spatial_ref_sys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메타 테이블을 열어 정의하고자 하는 좌표체계 정보를 확인합니다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여기에서 정의할 좌표체계는 이미 등록한 </a:t>
            </a:r>
            <a:r>
              <a:rPr lang="ko-KR" altLang="en-US" dirty="0" err="1" smtClean="0"/>
              <a:t>레이어들과</a:t>
            </a:r>
            <a:r>
              <a:rPr lang="ko-KR" altLang="en-US" dirty="0" smtClean="0"/>
              <a:t> 마찬가지로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TM(Bessel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타원체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Tokyo Datum)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중부원점인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2097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좌표체계를 정의하는 과정은 다음과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srid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제약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(Constraint)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삭제한다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geometry_columns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테이블의 정의하고자 하는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레이어의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srid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업데이트한다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정의하고자 하는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레이어의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geometry column(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일반적으로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the_geom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업데이트한다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넷째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srid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제약을 새로운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srid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생성한다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우선 객체 브라우저에서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wardoffice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테이블을 선택한 후 제약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(Constraint)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선택하면 그림과 같이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srid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대한 제약사항을 확인합니다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제약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(Constraint)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이름은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enforce_srid_the_geom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임을 기억합니다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Constraint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제거하는 방법입니다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다음과 같은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문을 실행하거나</a:t>
            </a:r>
            <a:b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ALTER TABLE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테이블명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DROP CONSTRAINT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Constaint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그림에서와 같이 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pgAdmin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도구에서 해당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레이어의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제약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(Constraint)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찾아서 삭제해 주면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 Editor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다음의 식을 입력합니다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기존의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Constraint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삭제하고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레이어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(wardoffice)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2097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좌표체계로 정의하는 전체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▣ 좌표체계 정의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</a:t>
            </a:r>
          </a:p>
          <a:p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ALTER TABLE 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LatLon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DROP CONSTRAINT 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enforce_srid_the_geom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UPDATE geo	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metry_columns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SET srid = 2097 WHERE 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f_table_name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= ‘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LatLon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';</a:t>
            </a:r>
          </a:p>
          <a:p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UPDATE “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LatLon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” SET 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the_geom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ST_SetSRID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the_geom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, 2097);</a:t>
            </a:r>
          </a:p>
          <a:p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ALTER TABLE “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LatLon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” ADD CONSTRAINT 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enforce_srid_the_geom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CHECK (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ST_Srid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0" kern="1200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the_geom</a:t>
            </a:r>
            <a:r>
              <a:rPr lang="en-US" altLang="ko-KR" sz="1200" b="1" i="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) = (2097));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위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문을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윈도우에 복사한 후 실행하면 정상적으로 수행되었을 경우 출력창의 메시지가 정상적으로 실행되었다고 출력됩니다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PostgreSQL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이라는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DBMS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기반에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spatial types, indexes, functions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 기능을 추가한 공간 데이터베이스입니다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PostgreSQL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기반 위에서 개발되었기 때문에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PostgreSQL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모든 기능을 포함하고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OGC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Simple Features Specification for SQL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구현하고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‘"Types and Functions”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인증 제품이기도 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Oracle + Spatial,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Spatial, …</a:t>
            </a:r>
          </a:p>
          <a:p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Altibase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Tibero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Kairos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이제 </a:t>
            </a:r>
            <a:r>
              <a:rPr lang="en-US" altLang="ko-KR" dirty="0" err="1" smtClean="0"/>
              <a:t>geometry_columns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메타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테이블을 열어보면 그림과 같이 좌표체계가 정의되었음을 알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UpdateGeometrySRID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hlinkClick r:id="rId3"/>
              </a:rPr>
              <a:t>http://postgis.org/docs/UpdateGeometrySRID.html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hlinkClick r:id="rId3"/>
              </a:rPr>
              <a:t>http://postgis.org/docs/UpdateGeometrySRID.html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hlinkClick r:id="rId3"/>
              </a:rPr>
              <a:t>http://postgis.org/docs/UpdateGeometrySRID.html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hlinkClick r:id="rId3"/>
              </a:rPr>
              <a:t>http://postgis.org/docs/UpdateGeometrySRID.html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hlinkClick r:id="rId3"/>
              </a:rPr>
              <a:t>http://postgis.org/docs/UpdateGeometrySRID.html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 장에서는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정의하지 않고 </a:t>
            </a:r>
            <a:r>
              <a:rPr lang="en-US" altLang="ko-KR" dirty="0" err="1" smtClean="0"/>
              <a:t>PostGIS</a:t>
            </a:r>
            <a:r>
              <a:rPr lang="ko-KR" altLang="en-US" dirty="0" smtClean="0"/>
              <a:t>에 레이어를 등록했을 경우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정의하는 과정을 설명하며 그 절차는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5.1 Unknown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r>
              <a:rPr lang="en-US" altLang="ko-KR" dirty="0" smtClean="0"/>
              <a:t>5.2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r>
              <a:rPr lang="en-US" altLang="ko-KR" dirty="0" smtClean="0"/>
              <a:t>5.3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PostGIS</a:t>
            </a:r>
            <a:r>
              <a:rPr lang="ko-KR" altLang="en-US" dirty="0" smtClean="0"/>
              <a:t>는 상용 </a:t>
            </a:r>
            <a:r>
              <a:rPr lang="en-US" altLang="ko-KR" dirty="0" smtClean="0"/>
              <a:t>GIS </a:t>
            </a:r>
            <a:r>
              <a:rPr lang="ko-KR" altLang="en-US" dirty="0" smtClean="0"/>
              <a:t>제품이나 </a:t>
            </a:r>
            <a:r>
              <a:rPr lang="en-US" altLang="ko-KR" dirty="0" smtClean="0"/>
              <a:t>Open Source GIS </a:t>
            </a:r>
            <a:r>
              <a:rPr lang="ko-KR" altLang="en-US" dirty="0" smtClean="0"/>
              <a:t>프로그램</a:t>
            </a:r>
            <a:r>
              <a:rPr lang="ko-KR" altLang="en-US" baseline="0" dirty="0" smtClean="0"/>
              <a:t> 등 거의 모든 </a:t>
            </a:r>
            <a:r>
              <a:rPr lang="en-US" altLang="ko-KR" baseline="0" dirty="0" smtClean="0"/>
              <a:t>GIS </a:t>
            </a:r>
            <a:r>
              <a:rPr lang="ko-KR" altLang="en-US" baseline="0" dirty="0" smtClean="0"/>
              <a:t>프로그램에서 지원하는 공간 </a:t>
            </a:r>
            <a:r>
              <a:rPr lang="en-US" altLang="ko-KR" baseline="0" dirty="0" smtClean="0"/>
              <a:t>DBMS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Open Source GIS </a:t>
            </a:r>
            <a:r>
              <a:rPr lang="ko-KR" altLang="en-US" baseline="0" dirty="0" smtClean="0"/>
              <a:t>프로그램으로는 </a:t>
            </a:r>
            <a:r>
              <a:rPr lang="en-US" altLang="ko-KR" baseline="0" dirty="0" err="1" smtClean="0"/>
              <a:t>MapServer</a:t>
            </a:r>
            <a:r>
              <a:rPr lang="en-US" altLang="ko-KR" baseline="0" dirty="0" smtClean="0"/>
              <a:t>, GeoServer, </a:t>
            </a:r>
            <a:r>
              <a:rPr lang="en-US" altLang="ko-KR" baseline="0" dirty="0" err="1" smtClean="0"/>
              <a:t>uDIG</a:t>
            </a:r>
            <a:r>
              <a:rPr lang="en-US" altLang="ko-KR" baseline="0" dirty="0" smtClean="0"/>
              <a:t>, QGIS, GRASS, </a:t>
            </a:r>
            <a:r>
              <a:rPr lang="en-US" altLang="ko-KR" baseline="0" dirty="0" err="1" smtClean="0"/>
              <a:t>gvSIG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등의 프로그램이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상용 제품은 </a:t>
            </a:r>
            <a:r>
              <a:rPr lang="en-US" altLang="ko-KR" baseline="0" dirty="0" smtClean="0"/>
              <a:t>ESRI ArcGIS, MapInfo, AutoCAD Map 3D </a:t>
            </a:r>
            <a:r>
              <a:rPr lang="ko-KR" altLang="en-US" baseline="0" dirty="0" smtClean="0"/>
              <a:t>등이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hlinkClick r:id="rId3"/>
              </a:rPr>
              <a:t>http://postgis.org/docs/reference.html#Management_Functions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윈도우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/>
              <a:t> 프로그램 </a:t>
            </a:r>
            <a:r>
              <a:rPr lang="en-US" altLang="ko-KR" dirty="0" smtClean="0">
                <a:sym typeface="Wingdings" pitchFamily="2" charset="2"/>
              </a:rPr>
              <a:t></a:t>
            </a:r>
            <a:r>
              <a:rPr lang="en-US" altLang="ko-KR" dirty="0" err="1" smtClean="0">
                <a:sym typeface="Wingdings" pitchFamily="2" charset="2"/>
              </a:rPr>
              <a:t>OpenGeo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en-US" altLang="ko-KR" dirty="0" smtClean="0"/>
              <a:t>Suite 2.4.4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Documentation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PostGIS Documentation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PostGIS</a:t>
            </a:r>
            <a:r>
              <a:rPr lang="ko-KR" altLang="en-US" dirty="0" smtClean="0"/>
              <a:t>는 상용 </a:t>
            </a:r>
            <a:r>
              <a:rPr lang="en-US" altLang="ko-KR" dirty="0" smtClean="0"/>
              <a:t>GIS </a:t>
            </a:r>
            <a:r>
              <a:rPr lang="ko-KR" altLang="en-US" dirty="0" smtClean="0"/>
              <a:t>제품이나 </a:t>
            </a:r>
            <a:r>
              <a:rPr lang="en-US" altLang="ko-KR" dirty="0" smtClean="0"/>
              <a:t>Open Source GIS </a:t>
            </a:r>
            <a:r>
              <a:rPr lang="ko-KR" altLang="en-US" dirty="0" smtClean="0"/>
              <a:t>프로그램</a:t>
            </a:r>
            <a:r>
              <a:rPr lang="ko-KR" altLang="en-US" baseline="0" dirty="0" smtClean="0"/>
              <a:t> 등 거의 모든 </a:t>
            </a:r>
            <a:r>
              <a:rPr lang="en-US" altLang="ko-KR" baseline="0" dirty="0" smtClean="0"/>
              <a:t>GIS </a:t>
            </a:r>
            <a:r>
              <a:rPr lang="ko-KR" altLang="en-US" baseline="0" dirty="0" smtClean="0"/>
              <a:t>프로그램에서 지원하는 공간 </a:t>
            </a:r>
            <a:r>
              <a:rPr lang="en-US" altLang="ko-KR" baseline="0" dirty="0" smtClean="0"/>
              <a:t>DBMS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Open Source GIS </a:t>
            </a:r>
            <a:r>
              <a:rPr lang="ko-KR" altLang="en-US" baseline="0" dirty="0" smtClean="0"/>
              <a:t>프로그램으로는 </a:t>
            </a:r>
            <a:r>
              <a:rPr lang="en-US" altLang="ko-KR" baseline="0" dirty="0" err="1" smtClean="0"/>
              <a:t>MapServer</a:t>
            </a:r>
            <a:r>
              <a:rPr lang="en-US" altLang="ko-KR" baseline="0" dirty="0" smtClean="0"/>
              <a:t>, GeoServer, </a:t>
            </a:r>
            <a:r>
              <a:rPr lang="en-US" altLang="ko-KR" baseline="0" dirty="0" err="1" smtClean="0"/>
              <a:t>uDIG</a:t>
            </a:r>
            <a:r>
              <a:rPr lang="en-US" altLang="ko-KR" baseline="0" dirty="0" smtClean="0"/>
              <a:t>, QGIS, GRASS, </a:t>
            </a:r>
            <a:r>
              <a:rPr lang="en-US" altLang="ko-KR" baseline="0" dirty="0" err="1" smtClean="0"/>
              <a:t>gvSIG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등의 프로그램이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상용 제품은 </a:t>
            </a:r>
            <a:r>
              <a:rPr lang="en-US" altLang="ko-KR" baseline="0" dirty="0" smtClean="0"/>
              <a:t>ESRI ArcGIS, MapInfo, AutoCAD Map 3D </a:t>
            </a:r>
            <a:r>
              <a:rPr lang="ko-KR" altLang="en-US" baseline="0" dirty="0" smtClean="0"/>
              <a:t>등이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 장에서는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정의하지 않고 </a:t>
            </a:r>
            <a:r>
              <a:rPr lang="en-US" altLang="ko-KR" dirty="0" err="1" smtClean="0"/>
              <a:t>PostGIS</a:t>
            </a:r>
            <a:r>
              <a:rPr lang="ko-KR" altLang="en-US" dirty="0" smtClean="0"/>
              <a:t>에 레이어를 등록했을 경우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정의하는 과정을 설명하며 그 절차는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5.1 Unknown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r>
              <a:rPr lang="en-US" altLang="ko-KR" dirty="0" smtClean="0"/>
              <a:t>5.2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r>
              <a:rPr lang="en-US" altLang="ko-KR" dirty="0" smtClean="0"/>
              <a:t>5.3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PostGIS</a:t>
            </a:r>
            <a:r>
              <a:rPr lang="ko-KR" altLang="en-US" dirty="0" smtClean="0"/>
              <a:t>의 다양한 공간함수를 활용하여 공간분석을 수행한다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=&gt; 10.0478254309414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ST_Contains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만약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PostgreSQL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 단독으로 설치하는 경우에는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http://www.postgresql.org/download/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사이트에서 설치파일을 다운로드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PostgreSQL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설치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 Application Stack Builder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이용하여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 Extension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설치하면 됩니다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PostgreSQL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접속 후 백업할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Database(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여기에서는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seoul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클릭 후 오른쪽 마우스를 클릭하여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[Backup…]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메뉴를 실행한다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 그림과 같이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Backup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윈도우가 생성되면 저장할 파일명을 선택한다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대용량을 고려하여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Format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Compress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타입을 선택하였다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모든 데이터베이스를 백업하는 과정이므로 나머지 옵션은 다음과 같이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Default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두면 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Objects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탭에서는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Backup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할 테이블을 선택할 수 있으며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여기에서는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모든 테이블이 선택된다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누르면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Backup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완료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Message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탭에서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Restore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결과가 표시되면 확인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Cancel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눌러 윈도우를 닫는다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PostgreSQL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접속 후 백업할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Database(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여기에서는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seoul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클릭 후 오른쪽 마우스를 클릭하여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[Backup…]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메뉴를 실행한다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 그림과 같이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Backup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윈도우가 생성되면 저장할 파일명을 선택한다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대용량을 고려하여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Format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Compress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타입을 선택하였다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모든 데이터베이스를 백업하는 과정이므로 나머지 옵션은 다음과 같이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Default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두면 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Objects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탭에서는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Backup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할 테이블을 선택할 수 있으며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여기에서는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모든 테이블이 선택된다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누르면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Backup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완료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Message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탭에서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Restore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결과가 표시되면 확인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Cancel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눌러 윈도우를 닫는다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템플릿 </a:t>
            </a:r>
            <a:r>
              <a:rPr lang="en-US" altLang="ko-K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Dataabse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</a:t>
            </a:r>
            <a:endParaRPr lang="en-US" altLang="ko-KR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 그림과 같이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PostgreSQL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접속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Databases </a:t>
            </a:r>
            <a:r>
              <a:rPr lang="ko-KR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노드를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클릭 후 오른쪽 마우스를 클릭하여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[New Database…]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메뉴를 실행한다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Database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윈도우에서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Name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및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Template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다음과 같이 설정한다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Tablespace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등을 설정할 수 있으나 여기에서는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Default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값을 사용한다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Name: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seoul_new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Template: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template_postgis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누르면 다음 그림과 같이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seoul_new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Database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생성된다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Restore</a:t>
            </a:r>
            <a:endParaRPr lang="ko-KR" altLang="ko-KR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seoul_new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Database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선택 후 오른쪽 마우스를 클릭하여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[Restore…]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메뉴를 실행한다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Restore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윈도우가 생성되면 백업파일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(*.backup)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선택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OK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누르면 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탭에서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Restore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결과가 표시되면 확인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Cancel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눌러 윈도우를 닫는다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템플릿 </a:t>
            </a:r>
            <a:r>
              <a:rPr lang="en-US" altLang="ko-K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Dataabse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</a:t>
            </a:r>
            <a:endParaRPr lang="en-US" altLang="ko-KR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 그림과 같이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PostgreSQL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접속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Databases </a:t>
            </a:r>
            <a:r>
              <a:rPr lang="ko-KR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노드를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클릭 후 오른쪽 마우스를 클릭하여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[New Database…]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메뉴를 실행한다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Database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윈도우에서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Name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및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Template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다음과 같이 설정한다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Tablespace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등을 설정할 수 있으나 여기에서는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Default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값을 사용한다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Name: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seoul_new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Template: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template_postgis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누르면 다음 그림과 같이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seoul_new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Database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생성된다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Restore</a:t>
            </a:r>
            <a:endParaRPr lang="ko-KR" altLang="ko-KR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seoul_new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Database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선택 후 오른쪽 마우스를 클릭하여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[Restore…]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메뉴를 실행한다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Restore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윈도우가 생성되면 백업파일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(*.backup)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선택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OK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누르면 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탭에서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Restore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결과가 표시되면 확인 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Cancel </a:t>
            </a:r>
            <a:r>
              <a:rPr lang="ko-KR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버튼을 눌러 윈도우를 닫는다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D361-E439-4EE5-BDED-6611859181C9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D800-54A6-44AD-B66B-A3BC8A906C13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C9A13E-519D-46A8-A6B6-C3A96796FC79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5D18-6E76-498F-9EF7-75B023A7A212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E245-061B-495E-AB00-A2A9D6903892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3A3AB-7F26-410C-8B28-2CCAD3B072FC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7144F-B5B1-408D-A2B2-777EC777CF1D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A0EF1-1AD6-4B36-AAFC-8A88DDBE9542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E900-B54B-4375-9E03-64AF4EA5F36D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9C07EA58-E09D-43FE-B997-F273BD969035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AB6C8B06-8366-43D7-8515-566DC696B9B7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17ED8-534D-4972-8A5F-AE15897D8719}" type="datetime1">
              <a:rPr lang="ko-KR" altLang="en-US" smtClean="0"/>
              <a:pPr/>
              <a:t>2013-07-09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www.postgresql.org/download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grouting.org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orepublic.de/en/projects/pgrouting/" TargetMode="External"/><Relationship Id="rId5" Type="http://schemas.openxmlformats.org/officeDocument/2006/relationships/hyperlink" Target="http://www.orkney.co.jp/en/" TargetMode="External"/><Relationship Id="rId4" Type="http://schemas.openxmlformats.org/officeDocument/2006/relationships/hyperlink" Target="http://www.camptocamp.com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nodelink.its.go.kr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tdb.go.kr/" TargetMode="External"/><Relationship Id="rId4" Type="http://schemas.openxmlformats.org/officeDocument/2006/relationships/hyperlink" Target="http://www.utis.go.kr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idgis.fr/documentation/pgrouting-1.02/" TargetMode="External"/><Relationship Id="rId7" Type="http://schemas.openxmlformats.org/officeDocument/2006/relationships/hyperlink" Target="http://www.wiesenhaan.com/pgrouting/pgRouting-1.03_pg-8.4.2.zip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wnload.osgeo.org/pgrouting/source/pgrouting-1.05.tar.gz" TargetMode="External"/><Relationship Id="rId5" Type="http://schemas.openxmlformats.org/officeDocument/2006/relationships/hyperlink" Target="http://www.pgrouting.org/download.html" TargetMode="External"/><Relationship Id="rId4" Type="http://schemas.openxmlformats.org/officeDocument/2006/relationships/hyperlink" Target="http://obsessivecoder.com/2010/02/01/installing-postgresql-8-4-postgis-1-4-1-and-pgrouting-1-0-3-on-ubuntu-9-10-karmic-koala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hyperlink" Target="http://workshop.pgrouting.org/" TargetMode="External"/><Relationship Id="rId3" Type="http://schemas.openxmlformats.org/officeDocument/2006/relationships/hyperlink" Target="http://websi.openvrp.com/" TargetMode="External"/><Relationship Id="rId7" Type="http://schemas.openxmlformats.org/officeDocument/2006/relationships/hyperlink" Target="http://www.pgrouting.org/" TargetMode="External"/><Relationship Id="rId12" Type="http://schemas.openxmlformats.org/officeDocument/2006/relationships/hyperlink" Target="http://2010.foss4g.org/presentations/3284.pdf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routing.org/gallery.html" TargetMode="External"/><Relationship Id="rId11" Type="http://schemas.openxmlformats.org/officeDocument/2006/relationships/hyperlink" Target="http://2011.foss4g.org/sites/2011.foss4g.org/files/slides/FOSS4G2011_pgrouting2.pdf" TargetMode="External"/><Relationship Id="rId5" Type="http://schemas.openxmlformats.org/officeDocument/2006/relationships/hyperlink" Target="http://www.ridethecity.com/" TargetMode="External"/><Relationship Id="rId10" Type="http://schemas.openxmlformats.org/officeDocument/2006/relationships/hyperlink" Target="https://github.com/pgRouting/pgrouting/" TargetMode="External"/><Relationship Id="rId4" Type="http://schemas.openxmlformats.org/officeDocument/2006/relationships/hyperlink" Target="http://map.veloland.ch/" TargetMode="External"/><Relationship Id="rId9" Type="http://schemas.openxmlformats.org/officeDocument/2006/relationships/hyperlink" Target="http://underdark.wordpress.com/2011/02/07/a-beginners-guide-to-pgrouting/" TargetMode="Externa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://jdbc.postgresql.org/" TargetMode="External"/><Relationship Id="rId13" Type="http://schemas.openxmlformats.org/officeDocument/2006/relationships/hyperlink" Target="http://udig.refractions.net/" TargetMode="External"/><Relationship Id="rId3" Type="http://schemas.openxmlformats.org/officeDocument/2006/relationships/hyperlink" Target="http://postgis.org/" TargetMode="External"/><Relationship Id="rId7" Type="http://schemas.openxmlformats.org/officeDocument/2006/relationships/hyperlink" Target="http://www.postgresql.org/docs/" TargetMode="External"/><Relationship Id="rId12" Type="http://schemas.openxmlformats.org/officeDocument/2006/relationships/hyperlink" Target="http://www.pgadmin.org/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stgresql.org/download/" TargetMode="External"/><Relationship Id="rId11" Type="http://schemas.openxmlformats.org/officeDocument/2006/relationships/hyperlink" Target="http://www.postgresql.org/docs/8.4/static/libpq.html" TargetMode="External"/><Relationship Id="rId5" Type="http://schemas.openxmlformats.org/officeDocument/2006/relationships/hyperlink" Target="http://www.postgresl.org/" TargetMode="External"/><Relationship Id="rId15" Type="http://schemas.openxmlformats.org/officeDocument/2006/relationships/hyperlink" Target="http://openjump.org/" TargetMode="External"/><Relationship Id="rId10" Type="http://schemas.openxmlformats.org/officeDocument/2006/relationships/hyperlink" Target="http://www.pygresql.org/" TargetMode="External"/><Relationship Id="rId4" Type="http://schemas.openxmlformats.org/officeDocument/2006/relationships/hyperlink" Target="http://postgis.org/docs/" TargetMode="External"/><Relationship Id="rId9" Type="http://schemas.openxmlformats.org/officeDocument/2006/relationships/hyperlink" Target="http://npgsql.projects.postgresql.org/" TargetMode="External"/><Relationship Id="rId14" Type="http://schemas.openxmlformats.org/officeDocument/2006/relationships/hyperlink" Target="http://qgis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net/windows_download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geo.org/technology/suite/download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ostgis.org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UpdateGeometrySRID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ch04.html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reference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ch04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org/docs/ch04.html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ostgis.net/instal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pengeo.org/products/suite/register/" TargetMode="External"/><Relationship Id="rId4" Type="http://schemas.openxmlformats.org/officeDocument/2006/relationships/hyperlink" Target="http://www.pgrouting.org/download.html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792" y="2212847"/>
            <a:ext cx="7927848" cy="1504185"/>
          </a:xfrm>
        </p:spPr>
        <p:txBody>
          <a:bodyPr/>
          <a:lstStyle/>
          <a:p>
            <a:r>
              <a:rPr lang="en-US" altLang="ko-KR" dirty="0" err="1" smtClean="0">
                <a:latin typeface="+mn-ea"/>
                <a:ea typeface="+mn-ea"/>
              </a:rPr>
              <a:t>PostGIS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5547712" y="5134344"/>
            <a:ext cx="3581400" cy="1512168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en-US" altLang="ko-KR" b="1" i="0" dirty="0" smtClean="0">
                <a:solidFill>
                  <a:schemeClr val="tx1"/>
                </a:solidFill>
                <a:latin typeface="+mn-ea"/>
              </a:rPr>
              <a:t>2013.07.17</a:t>
            </a:r>
          </a:p>
          <a:p>
            <a:pPr algn="r"/>
            <a:r>
              <a:rPr lang="ko-KR" altLang="en-US" b="1" i="0" dirty="0" err="1" smtClean="0">
                <a:solidFill>
                  <a:schemeClr val="tx1"/>
                </a:solidFill>
                <a:latin typeface="+mn-ea"/>
              </a:rPr>
              <a:t>오픈소스</a:t>
            </a:r>
            <a:r>
              <a:rPr lang="ko-KR" altLang="en-US" b="1" i="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i="0" dirty="0" smtClean="0">
                <a:solidFill>
                  <a:schemeClr val="tx1"/>
                </a:solidFill>
                <a:latin typeface="+mn-ea"/>
              </a:rPr>
              <a:t>GIS </a:t>
            </a:r>
            <a:r>
              <a:rPr lang="ko-KR" altLang="en-US" b="1" i="0" dirty="0" smtClean="0">
                <a:solidFill>
                  <a:schemeClr val="tx1"/>
                </a:solidFill>
                <a:latin typeface="+mn-ea"/>
              </a:rPr>
              <a:t>개론과정</a:t>
            </a:r>
            <a:endParaRPr lang="en-US" altLang="ko-KR" b="1" i="0" dirty="0" smtClean="0">
              <a:solidFill>
                <a:schemeClr val="tx1"/>
              </a:solidFill>
              <a:latin typeface="+mn-ea"/>
            </a:endParaRPr>
          </a:p>
          <a:p>
            <a:pPr algn="r"/>
            <a:endParaRPr lang="en-US" altLang="ko-KR" b="1" i="0" dirty="0" smtClean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ko-KR" altLang="en-US" b="1" i="0" dirty="0" smtClean="0">
                <a:solidFill>
                  <a:schemeClr val="tx1"/>
                </a:solidFill>
                <a:latin typeface="+mn-ea"/>
              </a:rPr>
              <a:t>㈜</a:t>
            </a:r>
            <a:r>
              <a:rPr lang="ko-KR" altLang="en-US" b="1" i="0" dirty="0" err="1" smtClean="0">
                <a:solidFill>
                  <a:schemeClr val="tx1"/>
                </a:solidFill>
                <a:latin typeface="+mn-ea"/>
              </a:rPr>
              <a:t>엔지스</a:t>
            </a:r>
            <a:endParaRPr lang="en-US" altLang="ko-KR" b="1" i="0" dirty="0" smtClean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ko-KR" altLang="en-US" b="1" i="0" dirty="0" smtClean="0">
                <a:solidFill>
                  <a:schemeClr val="tx1"/>
                </a:solidFill>
                <a:latin typeface="+mn-ea"/>
              </a:rPr>
              <a:t>윤정환 </a:t>
            </a:r>
            <a:r>
              <a:rPr lang="en-US" altLang="ko-KR" b="1" i="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b="1" i="0" dirty="0" smtClean="0">
                <a:solidFill>
                  <a:schemeClr val="tx1"/>
                </a:solidFill>
                <a:latin typeface="+mn-ea"/>
              </a:rPr>
              <a:t>lenablue12@en-gis.com)</a:t>
            </a:r>
            <a:endParaRPr lang="ko-KR" altLang="en-US" b="1" i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6" descr="OSGeo_logo_750_317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945444" y="112889"/>
            <a:ext cx="121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8000"/>
                </a:solidFill>
                <a:latin typeface="+mn-lt"/>
                <a:ea typeface="맑은 고딕"/>
                <a:cs typeface="맑은 고딕"/>
              </a:rPr>
              <a:t>한국어 지부</a:t>
            </a:r>
            <a:endParaRPr lang="en-US" sz="1600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</p:txBody>
      </p:sp>
      <p:pic>
        <p:nvPicPr>
          <p:cNvPr id="13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696" y="2204864"/>
            <a:ext cx="1499802" cy="1512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01813"/>
            <a:ext cx="6316810" cy="452596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PostGIS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– Stack Builder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23528" y="1340768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PostgreSQL + Application Stack Builder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699792" y="6381328"/>
            <a:ext cx="431906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dirty="0" smtClean="0">
                <a:hlinkClick r:id="rId4"/>
              </a:rPr>
              <a:t>PostgreSQL:  http://www.postgresql.org/download/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34" y="3123748"/>
            <a:ext cx="4416865" cy="301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22" r="82343"/>
          <a:stretch/>
        </p:blipFill>
        <p:spPr bwMode="auto">
          <a:xfrm>
            <a:off x="179512" y="3237656"/>
            <a:ext cx="2297403" cy="329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274108" y="3651846"/>
            <a:ext cx="20882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0" idx="3"/>
          </p:cNvCxnSpPr>
          <p:nvPr/>
        </p:nvCxnSpPr>
        <p:spPr>
          <a:xfrm>
            <a:off x="2362340" y="3759858"/>
            <a:ext cx="1565190" cy="7392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572616"/>
            <a:ext cx="3810000" cy="2857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29" y="572616"/>
            <a:ext cx="1847850" cy="2476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521" y="3447628"/>
            <a:ext cx="4752975" cy="2933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79676"/>
            <a:ext cx="3768967" cy="2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8.1 Backup</a:t>
            </a:r>
          </a:p>
          <a:p>
            <a:r>
              <a:rPr lang="en-US" altLang="ko-KR" dirty="0" smtClean="0"/>
              <a:t>8.2 Restore</a:t>
            </a:r>
          </a:p>
          <a:p>
            <a:r>
              <a:rPr lang="en-US" altLang="ko-KR" dirty="0" smtClean="0"/>
              <a:t>8.3 </a:t>
            </a:r>
            <a:r>
              <a:rPr lang="ko-KR" altLang="en-US" dirty="0" smtClean="0"/>
              <a:t>주의사항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Backup &amp; Restore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3125" r="6870" b="6924"/>
          <a:stretch/>
        </p:blipFill>
        <p:spPr bwMode="auto">
          <a:xfrm>
            <a:off x="683568" y="1340768"/>
            <a:ext cx="7344816" cy="465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8.1 Backup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03648" y="4203159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8.1 Backup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340768"/>
            <a:ext cx="2592288" cy="269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53" y="1340768"/>
            <a:ext cx="2592287" cy="269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36" y="1340768"/>
            <a:ext cx="2592288" cy="269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058126"/>
            <a:ext cx="2592287" cy="269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53" y="4058126"/>
            <a:ext cx="2599183" cy="269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37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3125" r="6870" b="6924"/>
          <a:stretch/>
        </p:blipFill>
        <p:spPr bwMode="auto">
          <a:xfrm>
            <a:off x="683568" y="1340768"/>
            <a:ext cx="7344816" cy="465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403648" y="4328662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8.2 Restore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3568" y="1556792"/>
            <a:ext cx="4114800" cy="122413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2000" dirty="0" smtClean="0"/>
              <a:t>절차</a:t>
            </a:r>
            <a:endParaRPr lang="en-US" altLang="ko-KR" sz="2000" dirty="0" smtClean="0"/>
          </a:p>
          <a:p>
            <a:pPr lvl="1"/>
            <a:r>
              <a:rPr lang="en-US" altLang="ko-KR" sz="2000" dirty="0"/>
              <a:t> </a:t>
            </a:r>
            <a:r>
              <a:rPr lang="ko-KR" altLang="en-US" sz="2000" dirty="0" smtClean="0"/>
              <a:t>템플릿 데이터베이스 생성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Restore(</a:t>
            </a:r>
            <a:r>
              <a:rPr lang="ko-KR" altLang="en-US" sz="2000" dirty="0" smtClean="0"/>
              <a:t>복원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8.2 Restore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340768"/>
            <a:ext cx="278098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539" y="1340768"/>
            <a:ext cx="278098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83" y="1340768"/>
            <a:ext cx="278098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4" y="3789040"/>
            <a:ext cx="278098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541" y="3797796"/>
            <a:ext cx="2771040" cy="243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7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8.3 </a:t>
            </a:r>
            <a:r>
              <a:rPr lang="ko-KR" altLang="en-US" dirty="0" smtClean="0"/>
              <a:t>주의사항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상위버전과 하위버전 </a:t>
            </a:r>
            <a:r>
              <a:rPr lang="ko-KR" altLang="en-US" dirty="0" err="1" smtClean="0"/>
              <a:t>호환안됨</a:t>
            </a:r>
            <a:endParaRPr lang="en-US" altLang="ko-KR" dirty="0" smtClean="0"/>
          </a:p>
          <a:p>
            <a:r>
              <a:rPr lang="ko-KR" altLang="en-US" dirty="0" smtClean="0"/>
              <a:t>하위버전 백업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상위버전 </a:t>
            </a:r>
            <a:r>
              <a:rPr lang="en-US" altLang="ko-KR" dirty="0" smtClean="0">
                <a:sym typeface="Wingdings" pitchFamily="2" charset="2"/>
              </a:rPr>
              <a:t>Restore </a:t>
            </a:r>
            <a:r>
              <a:rPr lang="ko-KR" altLang="en-US" dirty="0" smtClean="0">
                <a:sym typeface="Wingdings" pitchFamily="2" charset="2"/>
              </a:rPr>
              <a:t>가능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상위버전 백업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하위버전 </a:t>
            </a:r>
            <a:r>
              <a:rPr lang="en-US" altLang="ko-KR" dirty="0" smtClean="0">
                <a:sym typeface="Wingdings" pitchFamily="2" charset="2"/>
              </a:rPr>
              <a:t>Restore </a:t>
            </a:r>
            <a:r>
              <a:rPr lang="ko-KR" altLang="en-US" dirty="0" smtClean="0">
                <a:sym typeface="Wingdings" pitchFamily="2" charset="2"/>
              </a:rPr>
              <a:t>오류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버전충돌시</a:t>
            </a:r>
            <a:r>
              <a:rPr lang="ko-KR" altLang="en-US" dirty="0" smtClean="0">
                <a:sym typeface="Wingdings" pitchFamily="2" charset="2"/>
              </a:rPr>
              <a:t> 테이블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레이어 분리백업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복원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9.1 </a:t>
            </a:r>
            <a:r>
              <a:rPr lang="en-US" altLang="ko-KR" dirty="0" err="1" smtClean="0"/>
              <a:t>pgRouting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en-US" altLang="ko-KR" dirty="0" err="1" smtClean="0"/>
              <a:t>pgRouting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en-US" altLang="ko-KR" dirty="0" err="1" smtClean="0"/>
              <a:t>pgRouting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u="sng" dirty="0" err="1">
                <a:hlinkClick r:id="rId3"/>
              </a:rPr>
              <a:t>pgRouting</a:t>
            </a:r>
            <a:r>
              <a:rPr lang="ko-KR" altLang="en-US" dirty="0"/>
              <a:t> 은 </a:t>
            </a:r>
            <a:r>
              <a:rPr lang="en-US" altLang="ko-KR" dirty="0"/>
              <a:t>PostGIS/PostgreSQL</a:t>
            </a:r>
            <a:r>
              <a:rPr lang="ko-KR" altLang="en-US" dirty="0"/>
              <a:t>에 라우팅 기능을 </a:t>
            </a:r>
            <a:r>
              <a:rPr lang="ko-KR" altLang="en-US" dirty="0" smtClean="0"/>
              <a:t>추한 </a:t>
            </a:r>
            <a:r>
              <a:rPr lang="en-US" altLang="ko-KR" dirty="0" smtClean="0"/>
              <a:t>PostGIS</a:t>
            </a:r>
            <a:r>
              <a:rPr lang="ko-KR" altLang="en-US" dirty="0"/>
              <a:t>의 </a:t>
            </a:r>
            <a:r>
              <a:rPr lang="en-US" altLang="ko-KR" dirty="0" smtClean="0"/>
              <a:t>Extension</a:t>
            </a:r>
          </a:p>
          <a:p>
            <a:r>
              <a:rPr lang="en-US" altLang="ko-KR" u="sng" dirty="0" err="1" smtClean="0">
                <a:hlinkClick r:id="rId4"/>
              </a:rPr>
              <a:t>Camptocamp</a:t>
            </a:r>
            <a:r>
              <a:rPr lang="en-US" altLang="ko-KR" u="sng" dirty="0" smtClean="0">
                <a:hlinkClick r:id="rId4"/>
              </a:rPr>
              <a:t> </a:t>
            </a:r>
            <a:r>
              <a:rPr lang="en-US" altLang="ko-KR" u="sng" dirty="0">
                <a:hlinkClick r:id="rId4"/>
              </a:rPr>
              <a:t>SA</a:t>
            </a:r>
            <a:r>
              <a:rPr lang="ko-KR" altLang="en-US" dirty="0"/>
              <a:t> 에 의해 시작된 </a:t>
            </a:r>
            <a:r>
              <a:rPr lang="en-US" altLang="ko-KR" dirty="0" err="1"/>
              <a:t>pgDijkstra</a:t>
            </a:r>
            <a:r>
              <a:rPr lang="ko-KR" altLang="en-US" dirty="0"/>
              <a:t>의 확장판이며 </a:t>
            </a:r>
            <a:r>
              <a:rPr lang="en-US" altLang="ko-KR" u="sng" dirty="0">
                <a:hlinkClick r:id="rId5"/>
              </a:rPr>
              <a:t>Orkney</a:t>
            </a:r>
            <a:r>
              <a:rPr lang="ko-KR" altLang="en-US" dirty="0"/>
              <a:t> 에 의해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r>
              <a:rPr lang="ko-KR" altLang="en-US" dirty="0" smtClean="0"/>
              <a:t>현재</a:t>
            </a:r>
            <a:r>
              <a:rPr lang="ko-KR" altLang="en-US" dirty="0"/>
              <a:t> </a:t>
            </a:r>
            <a:r>
              <a:rPr lang="en-US" altLang="ko-KR" u="sng" dirty="0" err="1">
                <a:hlinkClick r:id="rId6"/>
              </a:rPr>
              <a:t>Georepublic</a:t>
            </a:r>
            <a:r>
              <a:rPr lang="ko-KR" altLang="en-US" dirty="0"/>
              <a:t> 에 의해 개발 및 유지 관리되고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en-US" altLang="ko-KR" dirty="0" err="1"/>
              <a:t>pgRouting</a:t>
            </a:r>
            <a:r>
              <a:rPr lang="ko-KR" altLang="en-US" dirty="0"/>
              <a:t>는 </a:t>
            </a:r>
            <a:r>
              <a:rPr lang="en-US" altLang="ko-KR" dirty="0"/>
              <a:t>GPLv2 </a:t>
            </a:r>
            <a:r>
              <a:rPr lang="ko-KR" altLang="en-US" dirty="0" smtClean="0"/>
              <a:t>라이선스 하에 </a:t>
            </a:r>
            <a:r>
              <a:rPr lang="ko-KR" altLang="en-US" dirty="0"/>
              <a:t>사용 가능하며 개인</a:t>
            </a:r>
            <a:r>
              <a:rPr lang="en-US" altLang="ko-KR" dirty="0"/>
              <a:t>, </a:t>
            </a:r>
            <a:r>
              <a:rPr lang="ko-KR" altLang="en-US" dirty="0"/>
              <a:t>기업 및 조직의 커뮤니티에 의해 지원</a:t>
            </a:r>
            <a:endParaRPr lang="en-US" altLang="ko-KR" dirty="0" smtClean="0"/>
          </a:p>
          <a:p>
            <a:endParaRPr lang="en-US" altLang="ko-KR" dirty="0"/>
          </a:p>
          <a:p>
            <a:pPr fontAlgn="base"/>
            <a:r>
              <a:rPr lang="ko-KR" altLang="en-US" dirty="0"/>
              <a:t>데이터베이스 기반 </a:t>
            </a:r>
            <a:r>
              <a:rPr lang="ko-KR" altLang="en-US" dirty="0" err="1"/>
              <a:t>라우팅</a:t>
            </a:r>
            <a:r>
              <a:rPr lang="ko-KR" altLang="en-US" dirty="0"/>
              <a:t> 접근 방법의 </a:t>
            </a:r>
            <a:r>
              <a:rPr lang="ko-KR" altLang="en-US" dirty="0" smtClean="0"/>
              <a:t>장점</a:t>
            </a:r>
            <a:endParaRPr lang="ko-KR" altLang="en-US" dirty="0"/>
          </a:p>
          <a:p>
            <a:pPr lvl="1" fontAlgn="base"/>
            <a:r>
              <a:rPr lang="ko-KR" altLang="en-US" dirty="0"/>
              <a:t>데이터와 속성은 </a:t>
            </a:r>
            <a:r>
              <a:rPr lang="en-US" altLang="ko-KR" dirty="0"/>
              <a:t>Quantum GIS, </a:t>
            </a:r>
            <a:r>
              <a:rPr lang="en-US" altLang="ko-KR" dirty="0" err="1"/>
              <a:t>uDig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JDBC, ODBC </a:t>
            </a:r>
            <a:r>
              <a:rPr lang="ko-KR" altLang="en-US" dirty="0"/>
              <a:t>또는 </a:t>
            </a:r>
            <a:r>
              <a:rPr lang="en-US" altLang="ko-KR" dirty="0"/>
              <a:t>Pl/</a:t>
            </a:r>
            <a:r>
              <a:rPr lang="en-US" altLang="ko-KR" dirty="0" err="1"/>
              <a:t>pgSQL</a:t>
            </a:r>
            <a:r>
              <a:rPr lang="en-US" altLang="ko-KR" dirty="0"/>
              <a:t> </a:t>
            </a:r>
            <a:r>
              <a:rPr lang="ko-KR" altLang="en-US" dirty="0"/>
              <a:t>등 다양한 클라이언트에 의해 직접 </a:t>
            </a:r>
            <a:r>
              <a:rPr lang="ko-KR" altLang="en-US" dirty="0" smtClean="0"/>
              <a:t>갱신 가능하며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클라이언트는 </a:t>
            </a:r>
            <a:r>
              <a:rPr lang="en-US" altLang="ko-KR" dirty="0" smtClean="0"/>
              <a:t>PC</a:t>
            </a:r>
            <a:r>
              <a:rPr lang="ko-KR" altLang="en-US" dirty="0"/>
              <a:t>나 모바일 기기가 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 fontAlgn="base"/>
            <a:r>
              <a:rPr lang="ko-KR" altLang="en-US" dirty="0"/>
              <a:t>데이터 변경 내용은 </a:t>
            </a:r>
            <a:r>
              <a:rPr lang="ko-KR" altLang="en-US" dirty="0" err="1"/>
              <a:t>라우팅</a:t>
            </a:r>
            <a:r>
              <a:rPr lang="ko-KR" altLang="en-US" dirty="0"/>
              <a:t> 엔진을 통해 즉시 </a:t>
            </a:r>
            <a:r>
              <a:rPr lang="ko-KR" altLang="en-US" dirty="0" smtClean="0"/>
              <a:t>반영되며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재계산이 필요 없음</a:t>
            </a:r>
            <a:endParaRPr lang="en-US" altLang="ko-KR" dirty="0"/>
          </a:p>
          <a:p>
            <a:pPr lvl="1" fontAlgn="base"/>
            <a:r>
              <a:rPr lang="en-US" altLang="ko-KR" dirty="0"/>
              <a:t>“cost” </a:t>
            </a:r>
            <a:r>
              <a:rPr lang="ko-KR" altLang="en-US" dirty="0" err="1"/>
              <a:t>파라미터는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  <a:r>
              <a:rPr lang="ko-KR" altLang="en-US" dirty="0"/>
              <a:t>을 통해 동적으로 계산되고 그 값은 다중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테이블의 </a:t>
            </a:r>
            <a:r>
              <a:rPr lang="ko-KR" altLang="en-US" dirty="0" smtClean="0"/>
              <a:t>다양한 값을 </a:t>
            </a:r>
            <a:r>
              <a:rPr lang="ko-KR" altLang="en-US" dirty="0"/>
              <a:t>사용할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지</a:t>
            </a:r>
            <a:r>
              <a:rPr lang="ko-KR" altLang="en-US" dirty="0"/>
              <a:t>원</a:t>
            </a:r>
            <a:r>
              <a:rPr lang="ko-KR" altLang="en-US" dirty="0" smtClean="0"/>
              <a:t> 알고리즘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/>
              <a:t>Shortest Path </a:t>
            </a:r>
            <a:r>
              <a:rPr lang="en-US" altLang="ko-KR" dirty="0" err="1"/>
              <a:t>Dijkstra</a:t>
            </a:r>
            <a:endParaRPr lang="en-US" altLang="ko-KR" dirty="0"/>
          </a:p>
          <a:p>
            <a:pPr lvl="1"/>
            <a:r>
              <a:rPr lang="ko-KR" altLang="en-US" dirty="0" err="1"/>
              <a:t>휴리스틱</a:t>
            </a:r>
            <a:r>
              <a:rPr lang="ko-KR" altLang="en-US" dirty="0"/>
              <a:t> 기법</a:t>
            </a:r>
            <a:r>
              <a:rPr lang="en-US" altLang="ko-KR" dirty="0"/>
              <a:t>(heuristic method)</a:t>
            </a:r>
            <a:r>
              <a:rPr lang="ko-KR" altLang="en-US" dirty="0"/>
              <a:t>을 사용하지 않는 최단거리 알고리즘</a:t>
            </a:r>
            <a:r>
              <a:rPr lang="en-US" altLang="ko-KR" dirty="0"/>
              <a:t>, </a:t>
            </a:r>
            <a:r>
              <a:rPr lang="ko-KR" altLang="en-US" dirty="0"/>
              <a:t>알고리즘을 개발한 </a:t>
            </a:r>
            <a:r>
              <a:rPr lang="en-US" altLang="ko-KR" dirty="0"/>
              <a:t>Dr. </a:t>
            </a:r>
            <a:r>
              <a:rPr lang="en-US" altLang="ko-KR" dirty="0" err="1"/>
              <a:t>Edsger</a:t>
            </a:r>
            <a:r>
              <a:rPr lang="en-US" altLang="ko-KR" dirty="0"/>
              <a:t> </a:t>
            </a:r>
            <a:r>
              <a:rPr lang="en-US" altLang="ko-KR" dirty="0" err="1"/>
              <a:t>Wybe</a:t>
            </a:r>
            <a:r>
              <a:rPr lang="en-US" altLang="ko-KR" dirty="0"/>
              <a:t> </a:t>
            </a:r>
            <a:r>
              <a:rPr lang="en-US" altLang="ko-KR" dirty="0" err="1"/>
              <a:t>Dijkstra</a:t>
            </a:r>
            <a:r>
              <a:rPr lang="en-US" altLang="ko-KR" dirty="0"/>
              <a:t> </a:t>
            </a:r>
            <a:r>
              <a:rPr lang="ko-KR" altLang="en-US" dirty="0"/>
              <a:t>교수의 이름을 사용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Shortest Path A-Star(A*)</a:t>
            </a:r>
          </a:p>
          <a:p>
            <a:pPr lvl="1"/>
            <a:r>
              <a:rPr lang="ko-KR" altLang="en-US" dirty="0" err="1"/>
              <a:t>휴리스틱</a:t>
            </a:r>
            <a:r>
              <a:rPr lang="ko-KR" altLang="en-US" dirty="0"/>
              <a:t> 기법을 사용하며 대용량 </a:t>
            </a:r>
            <a:r>
              <a:rPr lang="ko-KR" altLang="en-US" dirty="0" err="1"/>
              <a:t>데이터셋에</a:t>
            </a:r>
            <a:r>
              <a:rPr lang="ko-KR" altLang="en-US" dirty="0"/>
              <a:t> 적합한 최단거리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Shortest Path Shooting-Star(Shooting*)</a:t>
            </a:r>
          </a:p>
          <a:p>
            <a:pPr lvl="1"/>
            <a:r>
              <a:rPr lang="ko-KR" altLang="en-US" dirty="0" err="1"/>
              <a:t>휴리스틱</a:t>
            </a:r>
            <a:r>
              <a:rPr lang="ko-KR" altLang="en-US" dirty="0"/>
              <a:t> 기법을 사용하며 </a:t>
            </a:r>
            <a:r>
              <a:rPr lang="en-US" altLang="ko-KR" dirty="0"/>
              <a:t>turn restrictions(U-turn, P-turn, left-turn </a:t>
            </a:r>
            <a:r>
              <a:rPr lang="ko-KR" altLang="en-US" dirty="0"/>
              <a:t>등</a:t>
            </a:r>
            <a:r>
              <a:rPr lang="en-US" altLang="ko-KR" dirty="0"/>
              <a:t>), </a:t>
            </a:r>
            <a:r>
              <a:rPr lang="ko-KR" altLang="en-US" dirty="0"/>
              <a:t>신호등</a:t>
            </a:r>
            <a:r>
              <a:rPr lang="en-US" altLang="ko-KR" dirty="0"/>
              <a:t>, </a:t>
            </a:r>
            <a:r>
              <a:rPr lang="ko-KR" altLang="en-US" dirty="0"/>
              <a:t>편도차선 등의 시제 도로 네트워크를 위한 최단거리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Traveling Salesperson Problem (TSP)</a:t>
            </a:r>
          </a:p>
          <a:p>
            <a:pPr lvl="1"/>
            <a:r>
              <a:rPr lang="ko-KR" altLang="en-US" dirty="0"/>
              <a:t>최대 </a:t>
            </a:r>
            <a:r>
              <a:rPr lang="en-US" altLang="ko-KR" dirty="0"/>
              <a:t>40</a:t>
            </a:r>
            <a:r>
              <a:rPr lang="ko-KR" altLang="en-US" dirty="0"/>
              <a:t>개의 포인트를 지원하는 </a:t>
            </a:r>
            <a:r>
              <a:rPr lang="en-US" altLang="ko-KR" dirty="0"/>
              <a:t>Traveling Salesman Problem(TSP, </a:t>
            </a:r>
            <a:r>
              <a:rPr lang="ko-KR" altLang="en-US" dirty="0"/>
              <a:t>외판원 문제</a:t>
            </a:r>
            <a:r>
              <a:rPr lang="en-US" altLang="ko-KR" dirty="0"/>
              <a:t>)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Driving Distance calculation (</a:t>
            </a:r>
            <a:r>
              <a:rPr lang="en-US" altLang="ko-KR" dirty="0" err="1"/>
              <a:t>Isolines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도로네트워크에 기반을 둔 특정지점에서 특정 </a:t>
            </a:r>
            <a:r>
              <a:rPr lang="ko-KR" altLang="en-US" dirty="0" err="1"/>
              <a:t>시간내에</a:t>
            </a:r>
            <a:r>
              <a:rPr lang="ko-KR" altLang="en-US" dirty="0"/>
              <a:t> 도달 할 수 있는 영역</a:t>
            </a:r>
            <a:r>
              <a:rPr lang="en-US" altLang="ko-KR" dirty="0"/>
              <a:t>. Service area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26" y="937840"/>
            <a:ext cx="3684427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2.1 PostGIS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– Stack Builder</a:t>
            </a:r>
            <a:endParaRPr lang="ko-KR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0" y="3889917"/>
            <a:ext cx="3684427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37840"/>
            <a:ext cx="3684427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89917"/>
            <a:ext cx="3684427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148064" y="5161628"/>
            <a:ext cx="1662443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dirty="0" smtClean="0"/>
              <a:t>Password : </a:t>
            </a:r>
            <a:r>
              <a:rPr lang="en-US" altLang="ko-KR" sz="1400" dirty="0" err="1" smtClean="0"/>
              <a:t>postgis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51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9.1 Network </a:t>
            </a:r>
            <a:r>
              <a:rPr lang="ko-KR" altLang="en-US" dirty="0" err="1" smtClean="0"/>
              <a:t>데이터셋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도로 네트워크 </a:t>
            </a:r>
            <a:r>
              <a:rPr lang="ko-KR" altLang="en-US" dirty="0" err="1"/>
              <a:t>데이터셋은</a:t>
            </a:r>
            <a:r>
              <a:rPr lang="ko-KR" altLang="en-US" dirty="0"/>
              <a:t> 최소한 다음의 정보를 </a:t>
            </a:r>
            <a:r>
              <a:rPr lang="ko-KR" altLang="en-US" dirty="0" smtClean="0"/>
              <a:t>포함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Road link ID (</a:t>
            </a:r>
            <a:r>
              <a:rPr lang="en-US" altLang="ko-KR" dirty="0" err="1"/>
              <a:t>gid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Road class (</a:t>
            </a:r>
            <a:r>
              <a:rPr lang="en-US" altLang="ko-KR" dirty="0" err="1"/>
              <a:t>class_id</a:t>
            </a:r>
            <a:r>
              <a:rPr lang="en-US" altLang="ko-KR" dirty="0"/>
              <a:t>): primary roads, secondary roads, and local roads </a:t>
            </a:r>
            <a:r>
              <a:rPr lang="ko-KR" altLang="en-US" dirty="0"/>
              <a:t>등 </a:t>
            </a:r>
            <a:r>
              <a:rPr lang="en-US" altLang="ko-KR" dirty="0"/>
              <a:t>Hierarchies</a:t>
            </a:r>
          </a:p>
          <a:p>
            <a:pPr lvl="1"/>
            <a:r>
              <a:rPr lang="en-US" altLang="ko-KR" dirty="0"/>
              <a:t>Road link length (length): Cost - Length, Travel Time </a:t>
            </a:r>
            <a:r>
              <a:rPr lang="ko-KR" altLang="en-US" dirty="0"/>
              <a:t>등</a:t>
            </a:r>
          </a:p>
          <a:p>
            <a:pPr lvl="1"/>
            <a:r>
              <a:rPr lang="en-US" altLang="ko-KR" dirty="0"/>
              <a:t>Road name (name)</a:t>
            </a:r>
          </a:p>
          <a:p>
            <a:pPr lvl="1"/>
            <a:r>
              <a:rPr lang="en-US" altLang="ko-KR" dirty="0"/>
              <a:t>Road geometry (</a:t>
            </a:r>
            <a:r>
              <a:rPr lang="en-US" altLang="ko-KR" dirty="0" err="1"/>
              <a:t>the_geom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Road restrictions &amp; rule (optional): Lanes, Speed Limit, traffic light, one-way streets </a:t>
            </a:r>
            <a:r>
              <a:rPr lang="ko-KR" altLang="en-US" dirty="0"/>
              <a:t>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공공기관 생산 도로 네트워크</a:t>
            </a: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공공기관에서 생산하는 도로네트워크로 </a:t>
            </a:r>
            <a:r>
              <a:rPr lang="ko-KR" altLang="en-US" dirty="0" smtClean="0"/>
              <a:t>활용 가능한 </a:t>
            </a:r>
            <a:r>
              <a:rPr lang="ko-KR" altLang="en-US" dirty="0"/>
              <a:t>데이터는 다음의 </a:t>
            </a:r>
            <a:r>
              <a:rPr lang="en-US" altLang="ko-KR" dirty="0"/>
              <a:t>4</a:t>
            </a:r>
            <a:r>
              <a:rPr lang="ko-KR" altLang="en-US" dirty="0"/>
              <a:t>가지가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en-US" altLang="ko-KR" dirty="0"/>
              <a:t>. ITS </a:t>
            </a:r>
            <a:r>
              <a:rPr lang="ko-KR" altLang="en-US" dirty="0" err="1" smtClean="0"/>
              <a:t>전국표준노드링크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http://nodelink.its.go.kr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en-US" altLang="ko-KR" dirty="0"/>
              <a:t>. UTIS </a:t>
            </a:r>
            <a:r>
              <a:rPr lang="ko-KR" altLang="en-US" dirty="0" err="1" smtClean="0"/>
              <a:t>통합노드링크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http://www.utis.go.kr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국가교통</a:t>
            </a:r>
            <a:r>
              <a:rPr lang="en-US" altLang="ko-KR" dirty="0"/>
              <a:t>DB</a:t>
            </a:r>
            <a:r>
              <a:rPr lang="ko-KR" altLang="en-US" dirty="0"/>
              <a:t>센터 </a:t>
            </a:r>
            <a:r>
              <a:rPr lang="ko-KR" altLang="en-US" dirty="0" err="1" smtClean="0"/>
              <a:t>노드링크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http://www.ktdb.go.kr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en-US" dirty="0"/>
              <a:t>새주소 도로구간</a:t>
            </a:r>
            <a:endParaRPr lang="en-US" altLang="ko-KR" dirty="0"/>
          </a:p>
          <a:p>
            <a:r>
              <a:rPr lang="en-US" altLang="ko-KR" dirty="0"/>
              <a:t>1. 2. 3. </a:t>
            </a:r>
            <a:r>
              <a:rPr lang="ko-KR" altLang="en-US" dirty="0"/>
              <a:t>데이터는 </a:t>
            </a:r>
            <a:r>
              <a:rPr lang="en-US" altLang="ko-KR" dirty="0"/>
              <a:t>1:5000 </a:t>
            </a:r>
            <a:r>
              <a:rPr lang="ko-KR" altLang="en-US" dirty="0"/>
              <a:t>축척을 기반으로 제작되었으며 주요 도로</a:t>
            </a:r>
            <a:r>
              <a:rPr lang="en-US" altLang="ko-KR" dirty="0"/>
              <a:t>(</a:t>
            </a:r>
            <a:r>
              <a:rPr lang="ko-KR" altLang="en-US" dirty="0"/>
              <a:t>고속국도</a:t>
            </a:r>
            <a:r>
              <a:rPr lang="en-US" altLang="ko-KR" dirty="0"/>
              <a:t>/</a:t>
            </a:r>
            <a:r>
              <a:rPr lang="ko-KR" altLang="en-US" dirty="0"/>
              <a:t>일반국도</a:t>
            </a:r>
            <a:r>
              <a:rPr lang="en-US" altLang="ko-KR" dirty="0"/>
              <a:t>/</a:t>
            </a:r>
            <a:r>
              <a:rPr lang="ko-KR" altLang="en-US" dirty="0"/>
              <a:t>지방도 수준</a:t>
            </a:r>
            <a:r>
              <a:rPr lang="en-US" altLang="ko-KR" dirty="0"/>
              <a:t>) </a:t>
            </a:r>
            <a:r>
              <a:rPr lang="ko-KR" altLang="en-US" dirty="0"/>
              <a:t>중심으로 상세한 지역에서의 활용은 </a:t>
            </a:r>
            <a:r>
              <a:rPr lang="ko-KR" altLang="en-US" dirty="0" smtClean="0"/>
              <a:t>어려움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새주소 도로구간은 도로중심선으로 구축되어 있으나 네트워크 분석자료로 활용하기 위해서는 위상구조 편집이 필요하며 도로에 대한 </a:t>
            </a:r>
            <a:r>
              <a:rPr lang="ko-KR" altLang="en-US" dirty="0" smtClean="0"/>
              <a:t>상세정보</a:t>
            </a:r>
            <a:r>
              <a:rPr lang="en-US" altLang="ko-KR" dirty="0" smtClean="0"/>
              <a:t>(Restrictions &amp; rules)</a:t>
            </a:r>
            <a:r>
              <a:rPr lang="ko-KR" altLang="en-US" dirty="0" smtClean="0"/>
              <a:t>는 </a:t>
            </a:r>
            <a:r>
              <a:rPr lang="ko-KR" altLang="en-US" dirty="0"/>
              <a:t>없음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/>
              <a:t>공공기관 생산 도로 네트워크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908720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사례지역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제주도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배경은 주거지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건물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밀집도</a:t>
            </a:r>
            <a:endParaRPr lang="ko-KR" altLang="en-US" sz="1400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23528" y="1340768"/>
            <a:ext cx="8431775" cy="5257800"/>
            <a:chOff x="850089" y="1637184"/>
            <a:chExt cx="8431775" cy="5257800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0089" y="1637184"/>
              <a:ext cx="8431775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899592" y="1700808"/>
              <a:ext cx="2915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ITS </a:t>
              </a:r>
              <a:r>
                <a:rPr lang="ko-KR" altLang="en-US" dirty="0" smtClean="0"/>
                <a:t>전국표준 </a:t>
              </a:r>
              <a:r>
                <a:rPr lang="ko-KR" altLang="en-US" dirty="0" err="1" smtClean="0"/>
                <a:t>노드링크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528" y="1340768"/>
            <a:ext cx="8447275" cy="5257800"/>
            <a:chOff x="682189" y="1484784"/>
            <a:chExt cx="8447275" cy="525780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2189" y="1484784"/>
              <a:ext cx="8447275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755576" y="1556792"/>
              <a:ext cx="2915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새주소 도로중심선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9.1 Installing </a:t>
            </a:r>
            <a:r>
              <a:rPr lang="en-US" altLang="ko-KR" dirty="0" err="1" smtClean="0"/>
              <a:t>pgRouting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en-US" altLang="ko-KR" dirty="0"/>
              <a:t>PostgreSQL 8.4 </a:t>
            </a:r>
            <a:r>
              <a:rPr lang="ko-KR" altLang="en-US" dirty="0"/>
              <a:t>버전을 대상으로 하며 </a:t>
            </a:r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ko-KR" altLang="en-US" dirty="0"/>
              <a:t>현재 </a:t>
            </a:r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 smtClean="0"/>
              <a:t>PostgreSQL 9.0 </a:t>
            </a:r>
            <a:r>
              <a:rPr lang="ko-KR" altLang="en-US" dirty="0"/>
              <a:t>이상은 지원하지 </a:t>
            </a:r>
            <a:r>
              <a:rPr lang="ko-KR" altLang="en-US" dirty="0" smtClean="0"/>
              <a:t>않</a:t>
            </a:r>
            <a:r>
              <a:rPr lang="ko-KR" altLang="en-US" dirty="0"/>
              <a:t>음</a:t>
            </a:r>
            <a:endParaRPr lang="en-US" altLang="ko-KR" dirty="0"/>
          </a:p>
          <a:p>
            <a:pPr fontAlgn="base"/>
            <a:r>
              <a:rPr lang="ko-KR" altLang="en-US" dirty="0"/>
              <a:t>설치에 대한 더 자세한 내용은 </a:t>
            </a:r>
            <a:r>
              <a:rPr lang="ko-KR" altLang="en-US" dirty="0" smtClean="0"/>
              <a:t>다음을 참고</a:t>
            </a:r>
            <a:endParaRPr lang="en-US" altLang="ko-KR" dirty="0"/>
          </a:p>
          <a:p>
            <a:pPr lvl="1" fontAlgn="base"/>
            <a:r>
              <a:rPr lang="en-US" altLang="ko-KR" u="sng" dirty="0" err="1">
                <a:hlinkClick r:id="rId3"/>
              </a:rPr>
              <a:t>PgRouting</a:t>
            </a:r>
            <a:r>
              <a:rPr lang="en-US" altLang="ko-KR" u="sng" dirty="0">
                <a:hlinkClick r:id="rId3"/>
              </a:rPr>
              <a:t> 1.02 on Win32</a:t>
            </a:r>
            <a:endParaRPr lang="ko-KR" altLang="en-US" dirty="0"/>
          </a:p>
          <a:p>
            <a:pPr lvl="1" fontAlgn="base"/>
            <a:r>
              <a:rPr lang="en-US" altLang="ko-KR" u="sng" dirty="0">
                <a:hlinkClick r:id="rId4"/>
              </a:rPr>
              <a:t>Installing PostgreSQL 8.4, PostGIS 1.4.1, and </a:t>
            </a:r>
            <a:r>
              <a:rPr lang="en-US" altLang="ko-KR" u="sng" dirty="0" err="1">
                <a:hlinkClick r:id="rId4"/>
              </a:rPr>
              <a:t>pgRouting</a:t>
            </a:r>
            <a:r>
              <a:rPr lang="en-US" altLang="ko-KR" u="sng" dirty="0">
                <a:hlinkClick r:id="rId4"/>
              </a:rPr>
              <a:t> 1.0.3 on </a:t>
            </a:r>
            <a:r>
              <a:rPr lang="en-US" altLang="ko-KR" u="sng" dirty="0" err="1">
                <a:hlinkClick r:id="rId4"/>
              </a:rPr>
              <a:t>Ubuntu</a:t>
            </a:r>
            <a:r>
              <a:rPr lang="en-US" altLang="ko-KR" u="sng" dirty="0">
                <a:hlinkClick r:id="rId4"/>
              </a:rPr>
              <a:t> </a:t>
            </a:r>
            <a:r>
              <a:rPr lang="en-US" altLang="ko-KR" u="sng" dirty="0" smtClean="0">
                <a:hlinkClick r:id="rId4"/>
              </a:rPr>
              <a:t>9.10</a:t>
            </a:r>
            <a:endParaRPr lang="en-US" altLang="ko-KR" u="sng" dirty="0" smtClean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 fontAlgn="base"/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www.pgrouting.org/download.html</a:t>
            </a:r>
            <a:r>
              <a:rPr lang="en-US" altLang="ko-KR" dirty="0" smtClean="0"/>
              <a:t> </a:t>
            </a:r>
            <a:r>
              <a:rPr lang="ko-KR" altLang="en-US" dirty="0"/>
              <a:t>이동</a:t>
            </a:r>
            <a:endParaRPr lang="en-US" altLang="ko-KR" dirty="0"/>
          </a:p>
          <a:p>
            <a:pPr lvl="1" fontAlgn="base"/>
            <a:r>
              <a:rPr lang="en-US" altLang="ko-KR" dirty="0"/>
              <a:t>Source Packages</a:t>
            </a:r>
            <a:r>
              <a:rPr lang="ko-KR" altLang="en-US" dirty="0"/>
              <a:t>에서 </a:t>
            </a:r>
            <a:r>
              <a:rPr lang="en-US" altLang="ko-KR" dirty="0">
                <a:hlinkClick r:id="rId6"/>
              </a:rPr>
              <a:t>pgrouting-1.05.tar.gz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 fontAlgn="base"/>
            <a:r>
              <a:rPr lang="en-US" altLang="ko-KR" dirty="0"/>
              <a:t>Windows Binaries</a:t>
            </a:r>
            <a:r>
              <a:rPr lang="ko-KR" altLang="en-US" dirty="0"/>
              <a:t>에서 </a:t>
            </a:r>
            <a:r>
              <a:rPr lang="en-US" altLang="ko-KR" dirty="0"/>
              <a:t> </a:t>
            </a:r>
            <a:r>
              <a:rPr lang="en-US" altLang="ko-KR" dirty="0">
                <a:hlinkClick r:id="rId7"/>
              </a:rPr>
              <a:t>pgRouting-1.03_pg-8.4.2.zip</a:t>
            </a:r>
            <a:r>
              <a:rPr lang="en-US" altLang="ko-KR" dirty="0"/>
              <a:t>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특정폴더</a:t>
            </a:r>
            <a:r>
              <a:rPr lang="en-US" altLang="ko-KR" dirty="0"/>
              <a:t>(C:\</a:t>
            </a:r>
            <a:r>
              <a:rPr lang="en-US" altLang="ko-KR" dirty="0" smtClean="0"/>
              <a:t>OpenGeoSuite\pgrouting)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pgRouting-1.03_pg-8.4.2.zip </a:t>
            </a:r>
            <a:r>
              <a:rPr lang="ko-KR" altLang="en-US" dirty="0" smtClean="0"/>
              <a:t>파일 압축 해제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doc\ : </a:t>
            </a:r>
            <a:r>
              <a:rPr lang="ko-KR" altLang="en-US" dirty="0"/>
              <a:t>설치 도움말 포함 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lib</a:t>
            </a:r>
            <a:r>
              <a:rPr lang="en-US" altLang="ko-KR" dirty="0"/>
              <a:t>\ : </a:t>
            </a:r>
            <a:r>
              <a:rPr lang="en-US" altLang="ko-KR" dirty="0" err="1"/>
              <a:t>pgRouting</a:t>
            </a:r>
            <a:r>
              <a:rPr lang="en-US" altLang="ko-KR" dirty="0"/>
              <a:t> </a:t>
            </a:r>
            <a:r>
              <a:rPr lang="ko-KR" altLang="en-US" dirty="0"/>
              <a:t>라이브러리 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share</a:t>
            </a:r>
            <a:r>
              <a:rPr lang="en-US" altLang="ko-KR" dirty="0"/>
              <a:t>\ : </a:t>
            </a:r>
            <a:r>
              <a:rPr lang="ko-KR" altLang="en-US" dirty="0"/>
              <a:t>설치 </a:t>
            </a:r>
            <a:r>
              <a:rPr lang="en-US" altLang="ko-KR" dirty="0" err="1" smtClean="0"/>
              <a:t>sql</a:t>
            </a:r>
            <a:endParaRPr lang="en-US" altLang="ko-KR" dirty="0" smtClean="0"/>
          </a:p>
          <a:p>
            <a:pPr lvl="3" fontAlgn="base"/>
            <a:r>
              <a:rPr lang="en-US" altLang="ko-KR" dirty="0"/>
              <a:t>share </a:t>
            </a:r>
            <a:r>
              <a:rPr lang="ko-KR" altLang="en-US" dirty="0"/>
              <a:t>폴더에는 </a:t>
            </a:r>
            <a:r>
              <a:rPr lang="en-US" altLang="ko-KR" dirty="0"/>
              <a:t>Shortest Path(</a:t>
            </a:r>
            <a:r>
              <a:rPr lang="en-US" altLang="ko-KR" dirty="0" err="1"/>
              <a:t>Dijkstra</a:t>
            </a:r>
            <a:r>
              <a:rPr lang="en-US" altLang="ko-KR" dirty="0"/>
              <a:t>, A-Star, Shooting-Star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알고리즘만 포함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위 </a:t>
            </a:r>
            <a:r>
              <a:rPr lang="en-US" altLang="ko-KR" dirty="0" smtClean="0"/>
              <a:t>3 </a:t>
            </a:r>
            <a:r>
              <a:rPr lang="ko-KR" altLang="en-US" dirty="0" smtClean="0"/>
              <a:t>폴더를 </a:t>
            </a:r>
            <a:r>
              <a:rPr lang="en-US" altLang="ko-KR" dirty="0"/>
              <a:t>C:\Program Files\</a:t>
            </a:r>
            <a:r>
              <a:rPr lang="en-US" altLang="ko-KR" dirty="0" err="1"/>
              <a:t>OpenGeo</a:t>
            </a:r>
            <a:r>
              <a:rPr lang="en-US" altLang="ko-KR" dirty="0"/>
              <a:t>\</a:t>
            </a:r>
            <a:r>
              <a:rPr lang="en-US" altLang="ko-KR" dirty="0" err="1"/>
              <a:t>OpenGeo</a:t>
            </a:r>
            <a:r>
              <a:rPr lang="en-US" altLang="ko-KR" dirty="0"/>
              <a:t> </a:t>
            </a:r>
            <a:r>
              <a:rPr lang="en-US" altLang="ko-KR" dirty="0" smtClean="0"/>
              <a:t>Suite\</a:t>
            </a:r>
            <a:r>
              <a:rPr lang="en-US" altLang="ko-KR" dirty="0" err="1" smtClean="0"/>
              <a:t>pgsql</a:t>
            </a:r>
            <a:r>
              <a:rPr lang="en-US" altLang="ko-KR" dirty="0" smtClean="0"/>
              <a:t>\8.4 </a:t>
            </a:r>
            <a:r>
              <a:rPr lang="ko-KR" altLang="en-US" dirty="0" smtClean="0"/>
              <a:t>폴더에 복사</a:t>
            </a:r>
            <a:endParaRPr lang="en-US" altLang="ko-KR" dirty="0" smtClean="0"/>
          </a:p>
          <a:p>
            <a:pPr lvl="3" fontAlgn="base"/>
            <a:endParaRPr lang="en-US" altLang="ko-KR" dirty="0" smtClean="0"/>
          </a:p>
          <a:p>
            <a:pPr lvl="1" fontAlgn="base"/>
            <a:r>
              <a:rPr lang="en-US" altLang="ko-KR" dirty="0" smtClean="0"/>
              <a:t>pgrouting-1.05.tar.gz </a:t>
            </a:r>
            <a:r>
              <a:rPr lang="ko-KR" altLang="en-US" dirty="0" smtClean="0"/>
              <a:t>파일 열어 </a:t>
            </a:r>
            <a:r>
              <a:rPr lang="en-US" altLang="ko-KR" dirty="0" smtClean="0"/>
              <a:t>core/</a:t>
            </a:r>
            <a:r>
              <a:rPr lang="en-US" altLang="ko-KR" dirty="0" err="1" smtClean="0"/>
              <a:t>sql</a:t>
            </a:r>
            <a:r>
              <a:rPr lang="en-US" altLang="ko-KR" dirty="0" smtClean="0"/>
              <a:t>/matching.sql </a:t>
            </a:r>
            <a:r>
              <a:rPr lang="ko-KR" altLang="en-US" dirty="0" smtClean="0"/>
              <a:t>압축풀기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m</a:t>
            </a:r>
            <a:r>
              <a:rPr lang="en-US" altLang="ko-KR" dirty="0" smtClean="0"/>
              <a:t>atching.sql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Utility </a:t>
            </a:r>
            <a:r>
              <a:rPr lang="ko-KR" altLang="en-US" dirty="0" smtClean="0"/>
              <a:t>함수를 포함하고 있음</a:t>
            </a:r>
            <a:endParaRPr lang="en-US" altLang="ko-KR" dirty="0"/>
          </a:p>
          <a:p>
            <a:pPr lvl="1" fontAlgn="base"/>
            <a:endParaRPr lang="en-US" altLang="ko-KR" b="1" dirty="0"/>
          </a:p>
          <a:p>
            <a:pPr lvl="1" fontAlgn="base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8888"/>
          </a:xfrm>
        </p:spPr>
        <p:txBody>
          <a:bodyPr>
            <a:normAutofit/>
          </a:bodyPr>
          <a:lstStyle/>
          <a:p>
            <a:r>
              <a:rPr lang="en-US" altLang="ko-KR" sz="2400" i="1" dirty="0" err="1"/>
              <a:t>template_routing</a:t>
            </a:r>
            <a:r>
              <a:rPr lang="ko-KR" altLang="en-US" sz="2400" dirty="0"/>
              <a:t> 이라는 </a:t>
            </a:r>
            <a:r>
              <a:rPr lang="ko-KR" altLang="en-US" sz="2400" dirty="0" err="1"/>
              <a:t>라우팅</a:t>
            </a:r>
            <a:r>
              <a:rPr lang="ko-KR" altLang="en-US" sz="2400" dirty="0"/>
              <a:t> 템플릿 데이터베이스를 </a:t>
            </a:r>
            <a:r>
              <a:rPr lang="ko-KR" altLang="en-US" sz="2400" dirty="0" smtClean="0"/>
              <a:t>생성</a:t>
            </a:r>
            <a:endParaRPr lang="en-US" altLang="ko-KR" sz="2400" dirty="0" smtClean="0"/>
          </a:p>
          <a:p>
            <a:r>
              <a:rPr lang="en-US" altLang="ko-KR" sz="2400" dirty="0" smtClean="0"/>
              <a:t>Query </a:t>
            </a:r>
            <a:r>
              <a:rPr lang="ko-KR" altLang="en-US" sz="2400" dirty="0" smtClean="0"/>
              <a:t>윈도우에서 다음을 실행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 lvl="1">
              <a:buNone/>
            </a:pPr>
            <a:r>
              <a:rPr lang="en-US" altLang="ko-KR" sz="2000" dirty="0" smtClean="0"/>
              <a:t>CREATE </a:t>
            </a:r>
            <a:r>
              <a:rPr lang="en-US" altLang="ko-KR" sz="2000" dirty="0"/>
              <a:t>DATABASE </a:t>
            </a:r>
            <a:r>
              <a:rPr lang="en-US" altLang="ko-KR" sz="2000" dirty="0" err="1" smtClean="0"/>
              <a:t>template_routing</a:t>
            </a:r>
            <a:r>
              <a:rPr lang="en-US" altLang="ko-KR" sz="2000" dirty="0" smtClean="0"/>
              <a:t> </a:t>
            </a:r>
          </a:p>
          <a:p>
            <a:pPr lvl="1">
              <a:buNone/>
            </a:pPr>
            <a:r>
              <a:rPr lang="en-US" altLang="ko-KR" sz="2000" dirty="0" smtClean="0"/>
              <a:t>    WITH </a:t>
            </a:r>
            <a:r>
              <a:rPr lang="en-US" altLang="ko-KR" sz="2000" dirty="0"/>
              <a:t>ENCODING='UTF8' </a:t>
            </a:r>
            <a:endParaRPr lang="en-US" altLang="ko-KR" sz="2000" dirty="0" smtClean="0"/>
          </a:p>
          <a:p>
            <a:pPr lvl="1">
              <a:buNone/>
            </a:pPr>
            <a:r>
              <a:rPr lang="en-US" altLang="ko-KR" sz="2000" dirty="0" smtClean="0"/>
              <a:t>    TEMPLATE=</a:t>
            </a:r>
            <a:r>
              <a:rPr lang="en-US" altLang="ko-KR" sz="2000" dirty="0" err="1" smtClean="0"/>
              <a:t>template_postgis</a:t>
            </a:r>
            <a:endParaRPr lang="en-US" altLang="ko-KR" sz="2000" dirty="0" smtClean="0"/>
          </a:p>
          <a:p>
            <a:pPr lvl="1">
              <a:buNone/>
            </a:pPr>
            <a:r>
              <a:rPr lang="en-US" altLang="ko-KR" sz="2000" dirty="0" smtClean="0"/>
              <a:t>    CONNECTION </a:t>
            </a:r>
            <a:r>
              <a:rPr lang="en-US" altLang="ko-KR" sz="2000" dirty="0"/>
              <a:t>LIMIT=-1</a:t>
            </a:r>
            <a:r>
              <a:rPr lang="en-US" altLang="ko-KR" sz="2000" dirty="0" smtClean="0"/>
              <a:t>;</a:t>
            </a:r>
          </a:p>
          <a:p>
            <a:pPr>
              <a:buNone/>
            </a:pPr>
            <a:endParaRPr lang="en-US" altLang="ko-KR" sz="2400" dirty="0"/>
          </a:p>
          <a:p>
            <a:pPr>
              <a:buNone/>
            </a:pPr>
            <a:endParaRPr lang="ko-KR" altLang="en-US" sz="2400" dirty="0"/>
          </a:p>
        </p:txBody>
      </p:sp>
      <p:pic>
        <p:nvPicPr>
          <p:cNvPr id="2050" name="Picture 2" descr="_images/new_template_databa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2420888"/>
            <a:ext cx="2587482" cy="3749774"/>
          </a:xfrm>
          <a:prstGeom prst="rect">
            <a:avLst/>
          </a:prstGeom>
          <a:noFill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altLang="ko-KR" sz="3200" dirty="0" smtClean="0"/>
              <a:t>9.1 Create template routing database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/>
          <a:p>
            <a:r>
              <a:rPr lang="en-US" altLang="ko-KR" sz="3200" dirty="0"/>
              <a:t>9.1 Create template routing database </a:t>
            </a:r>
            <a:br>
              <a:rPr lang="en-US" altLang="ko-KR" sz="3200" dirty="0"/>
            </a:br>
            <a:endParaRPr lang="ko-KR" altLang="en-US" sz="3200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47500" lnSpcReduction="20000"/>
          </a:bodyPr>
          <a:lstStyle/>
          <a:p>
            <a:pPr fontAlgn="base"/>
            <a:r>
              <a:rPr lang="en-US" altLang="ko-KR" dirty="0" err="1"/>
              <a:t>PgAdmin</a:t>
            </a:r>
            <a:r>
              <a:rPr lang="en-US" altLang="ko-KR" dirty="0"/>
              <a:t> III</a:t>
            </a:r>
            <a:r>
              <a:rPr lang="ko-KR" altLang="en-US" dirty="0"/>
              <a:t>를 사용하는 경우 각 </a:t>
            </a:r>
            <a:r>
              <a:rPr lang="en-US" altLang="ko-KR" dirty="0"/>
              <a:t>SQL Editor</a:t>
            </a:r>
            <a:r>
              <a:rPr lang="ko-KR" altLang="en-US" dirty="0"/>
              <a:t>에서 각각의 </a:t>
            </a: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파일들을 불러와서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b="1" dirty="0" smtClean="0"/>
              <a:t>Core function</a:t>
            </a:r>
            <a:endParaRPr lang="en-US" altLang="ko-KR" b="1" dirty="0"/>
          </a:p>
          <a:p>
            <a:pPr lvl="1" fontAlgn="base"/>
            <a:r>
              <a:rPr lang="en-US" altLang="ko-KR" dirty="0" err="1"/>
              <a:t>psql</a:t>
            </a:r>
            <a:r>
              <a:rPr lang="en-US" altLang="ko-KR" dirty="0"/>
              <a:t> -U </a:t>
            </a:r>
            <a:r>
              <a:rPr lang="en-US" altLang="ko-KR" dirty="0" err="1"/>
              <a:t>postgres</a:t>
            </a:r>
            <a:r>
              <a:rPr lang="en-US" altLang="ko-KR" dirty="0"/>
              <a:t> -d </a:t>
            </a:r>
            <a:r>
              <a:rPr lang="en-US" altLang="ko-KR" dirty="0" err="1"/>
              <a:t>template_routing</a:t>
            </a:r>
            <a:r>
              <a:rPr lang="en-US" altLang="ko-KR" dirty="0"/>
              <a:t> -f routing_core.</a:t>
            </a:r>
            <a:r>
              <a:rPr lang="en-US" altLang="ko-KR" b="1" dirty="0"/>
              <a:t>sql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psql</a:t>
            </a:r>
            <a:r>
              <a:rPr lang="en-US" altLang="ko-KR" dirty="0" smtClean="0"/>
              <a:t> </a:t>
            </a:r>
            <a:r>
              <a:rPr lang="en-US" altLang="ko-KR" dirty="0"/>
              <a:t>-U </a:t>
            </a:r>
            <a:r>
              <a:rPr lang="en-US" altLang="ko-KR" dirty="0" err="1"/>
              <a:t>postgres</a:t>
            </a:r>
            <a:r>
              <a:rPr lang="en-US" altLang="ko-KR" dirty="0"/>
              <a:t> -d </a:t>
            </a:r>
            <a:r>
              <a:rPr lang="en-US" altLang="ko-KR" dirty="0" err="1"/>
              <a:t>template_routing</a:t>
            </a:r>
            <a:r>
              <a:rPr lang="en-US" altLang="ko-KR" dirty="0"/>
              <a:t> -f routing_core_wrappers.</a:t>
            </a:r>
            <a:r>
              <a:rPr lang="en-US" altLang="ko-KR" b="1" dirty="0"/>
              <a:t>sql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psql</a:t>
            </a:r>
            <a:r>
              <a:rPr lang="en-US" altLang="ko-KR" dirty="0" smtClean="0"/>
              <a:t> </a:t>
            </a:r>
            <a:r>
              <a:rPr lang="en-US" altLang="ko-KR" dirty="0"/>
              <a:t>-U </a:t>
            </a:r>
            <a:r>
              <a:rPr lang="en-US" altLang="ko-KR" dirty="0" err="1"/>
              <a:t>postgres</a:t>
            </a:r>
            <a:r>
              <a:rPr lang="en-US" altLang="ko-KR" dirty="0"/>
              <a:t> -d </a:t>
            </a:r>
            <a:r>
              <a:rPr lang="en-US" altLang="ko-KR" dirty="0" err="1"/>
              <a:t>template_routing</a:t>
            </a:r>
            <a:r>
              <a:rPr lang="en-US" altLang="ko-KR" dirty="0"/>
              <a:t> -f routing_topology.</a:t>
            </a:r>
            <a:r>
              <a:rPr lang="en-US" altLang="ko-KR" b="1" dirty="0"/>
              <a:t>sql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psql</a:t>
            </a:r>
            <a:r>
              <a:rPr lang="en-US" altLang="ko-KR" dirty="0" smtClean="0"/>
              <a:t> </a:t>
            </a:r>
            <a:r>
              <a:rPr lang="en-US" altLang="ko-KR" dirty="0"/>
              <a:t>-U </a:t>
            </a:r>
            <a:r>
              <a:rPr lang="en-US" altLang="ko-KR" dirty="0" err="1"/>
              <a:t>postgres</a:t>
            </a:r>
            <a:r>
              <a:rPr lang="en-US" altLang="ko-KR" dirty="0"/>
              <a:t> -d </a:t>
            </a:r>
            <a:r>
              <a:rPr lang="en-US" altLang="ko-KR" dirty="0" err="1"/>
              <a:t>template_routing</a:t>
            </a:r>
            <a:r>
              <a:rPr lang="en-US" altLang="ko-KR" dirty="0"/>
              <a:t> -f </a:t>
            </a:r>
            <a:r>
              <a:rPr lang="en-US" altLang="ko-KR" dirty="0" smtClean="0"/>
              <a:t>matching.</a:t>
            </a:r>
            <a:r>
              <a:rPr lang="en-US" altLang="ko-KR" b="1" dirty="0" smtClean="0"/>
              <a:t>sql</a:t>
            </a:r>
          </a:p>
          <a:p>
            <a:pPr fontAlgn="base"/>
            <a:r>
              <a:rPr lang="en-US" altLang="ko-KR" b="1" dirty="0" smtClean="0"/>
              <a:t>TSP</a:t>
            </a:r>
            <a:endParaRPr lang="en-US" altLang="ko-KR" b="1" dirty="0"/>
          </a:p>
          <a:p>
            <a:pPr lvl="1" fontAlgn="base"/>
            <a:r>
              <a:rPr lang="en-US" altLang="ko-KR" dirty="0" err="1"/>
              <a:t>psql</a:t>
            </a:r>
            <a:r>
              <a:rPr lang="en-US" altLang="ko-KR" dirty="0"/>
              <a:t> -U </a:t>
            </a:r>
            <a:r>
              <a:rPr lang="en-US" altLang="ko-KR" dirty="0" err="1"/>
              <a:t>postgres</a:t>
            </a:r>
            <a:r>
              <a:rPr lang="en-US" altLang="ko-KR" dirty="0"/>
              <a:t> -d </a:t>
            </a:r>
            <a:r>
              <a:rPr lang="en-US" altLang="ko-KR" dirty="0" err="1"/>
              <a:t>template_routing</a:t>
            </a:r>
            <a:r>
              <a:rPr lang="en-US" altLang="ko-KR" dirty="0"/>
              <a:t> -f routing_tsp.</a:t>
            </a:r>
            <a:r>
              <a:rPr lang="en-US" altLang="ko-KR" b="1" dirty="0"/>
              <a:t>sql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psql</a:t>
            </a:r>
            <a:r>
              <a:rPr lang="en-US" altLang="ko-KR" dirty="0" smtClean="0"/>
              <a:t> </a:t>
            </a:r>
            <a:r>
              <a:rPr lang="en-US" altLang="ko-KR" dirty="0"/>
              <a:t>-U </a:t>
            </a:r>
            <a:r>
              <a:rPr lang="en-US" altLang="ko-KR" dirty="0" err="1"/>
              <a:t>postgres</a:t>
            </a:r>
            <a:r>
              <a:rPr lang="en-US" altLang="ko-KR" dirty="0"/>
              <a:t> -d </a:t>
            </a:r>
            <a:r>
              <a:rPr lang="en-US" altLang="ko-KR" dirty="0" err="1"/>
              <a:t>template_routing</a:t>
            </a:r>
            <a:r>
              <a:rPr lang="en-US" altLang="ko-KR" dirty="0"/>
              <a:t> -f </a:t>
            </a:r>
            <a:r>
              <a:rPr lang="en-US" altLang="ko-KR" dirty="0" smtClean="0"/>
              <a:t>routing_tsp_wrappers.</a:t>
            </a:r>
            <a:r>
              <a:rPr lang="en-US" altLang="ko-KR" b="1" dirty="0" smtClean="0"/>
              <a:t>sql</a:t>
            </a:r>
          </a:p>
          <a:p>
            <a:pPr fontAlgn="base"/>
            <a:r>
              <a:rPr lang="en-US" altLang="ko-KR" b="1" dirty="0" smtClean="0"/>
              <a:t>Driving Distance</a:t>
            </a:r>
            <a:endParaRPr lang="en-US" altLang="ko-KR" b="1" dirty="0"/>
          </a:p>
          <a:p>
            <a:pPr lvl="1" fontAlgn="base"/>
            <a:r>
              <a:rPr lang="en-US" altLang="ko-KR" dirty="0" err="1"/>
              <a:t>psql</a:t>
            </a:r>
            <a:r>
              <a:rPr lang="en-US" altLang="ko-KR" dirty="0"/>
              <a:t> -U </a:t>
            </a:r>
            <a:r>
              <a:rPr lang="en-US" altLang="ko-KR" dirty="0" err="1"/>
              <a:t>postgres</a:t>
            </a:r>
            <a:r>
              <a:rPr lang="en-US" altLang="ko-KR" dirty="0"/>
              <a:t> -d </a:t>
            </a:r>
            <a:r>
              <a:rPr lang="en-US" altLang="ko-KR" dirty="0" err="1"/>
              <a:t>template_routing</a:t>
            </a:r>
            <a:r>
              <a:rPr lang="en-US" altLang="ko-KR" dirty="0"/>
              <a:t> -f routing_dd.</a:t>
            </a:r>
            <a:r>
              <a:rPr lang="en-US" altLang="ko-KR" b="1" dirty="0"/>
              <a:t>sql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psql</a:t>
            </a:r>
            <a:r>
              <a:rPr lang="en-US" altLang="ko-KR" dirty="0" smtClean="0"/>
              <a:t> </a:t>
            </a:r>
            <a:r>
              <a:rPr lang="en-US" altLang="ko-KR" dirty="0"/>
              <a:t>-U </a:t>
            </a:r>
            <a:r>
              <a:rPr lang="en-US" altLang="ko-KR" dirty="0" err="1"/>
              <a:t>postgres</a:t>
            </a:r>
            <a:r>
              <a:rPr lang="en-US" altLang="ko-KR" dirty="0"/>
              <a:t> -d </a:t>
            </a:r>
            <a:r>
              <a:rPr lang="en-US" altLang="ko-KR" dirty="0" err="1"/>
              <a:t>template_routing</a:t>
            </a:r>
            <a:r>
              <a:rPr lang="en-US" altLang="ko-KR" dirty="0"/>
              <a:t> -f </a:t>
            </a:r>
            <a:r>
              <a:rPr lang="en-US" altLang="ko-KR" dirty="0" smtClean="0"/>
              <a:t>routing_dd_wrappers.</a:t>
            </a:r>
            <a:r>
              <a:rPr lang="en-US" altLang="ko-KR" b="1" dirty="0" smtClean="0"/>
              <a:t>sql</a:t>
            </a:r>
          </a:p>
          <a:p>
            <a:pPr lvl="1" fontAlgn="base"/>
            <a:endParaRPr lang="en-US" altLang="ko-KR" b="1" dirty="0"/>
          </a:p>
          <a:p>
            <a:pPr fontAlgn="base"/>
            <a:r>
              <a:rPr lang="en-US" altLang="ko-KR" b="1" dirty="0" smtClean="0"/>
              <a:t>Optimize template database</a:t>
            </a:r>
          </a:p>
          <a:p>
            <a:pPr lvl="1" fontAlgn="base"/>
            <a:r>
              <a:rPr lang="en-US" altLang="ko-KR" dirty="0"/>
              <a:t>VACUUM FULL</a:t>
            </a:r>
            <a:r>
              <a:rPr lang="en-US" altLang="ko-KR" dirty="0" smtClean="0"/>
              <a:t>;</a:t>
            </a:r>
          </a:p>
          <a:p>
            <a:pPr lvl="1" fontAlgn="base"/>
            <a:r>
              <a:rPr lang="en-US" altLang="ko-KR" dirty="0"/>
              <a:t>VACUUM FREEZE</a:t>
            </a:r>
            <a:r>
              <a:rPr lang="en-US" altLang="ko-KR" dirty="0" smtClean="0"/>
              <a:t>;</a:t>
            </a:r>
          </a:p>
          <a:p>
            <a:pPr lvl="1" fontAlgn="base"/>
            <a:r>
              <a:rPr lang="en-US" altLang="ko-KR" dirty="0"/>
              <a:t>UPDATE </a:t>
            </a:r>
            <a:r>
              <a:rPr lang="en-US" altLang="ko-KR" dirty="0" err="1"/>
              <a:t>pg_database</a:t>
            </a:r>
            <a:r>
              <a:rPr lang="en-US" altLang="ko-KR" dirty="0"/>
              <a:t> SET </a:t>
            </a:r>
            <a:r>
              <a:rPr lang="en-US" altLang="ko-KR" dirty="0" err="1"/>
              <a:t>datistemplate</a:t>
            </a:r>
            <a:r>
              <a:rPr lang="en-US" altLang="ko-KR" dirty="0"/>
              <a:t>='true' WHERE </a:t>
            </a:r>
            <a:r>
              <a:rPr lang="en-US" altLang="ko-KR" dirty="0" err="1"/>
              <a:t>datname</a:t>
            </a:r>
            <a:r>
              <a:rPr lang="en-US" altLang="ko-KR" dirty="0"/>
              <a:t>='</a:t>
            </a:r>
            <a:r>
              <a:rPr lang="en-US" altLang="ko-KR" dirty="0" err="1"/>
              <a:t>template_routing</a:t>
            </a:r>
            <a:r>
              <a:rPr lang="en-US" altLang="ko-KR" dirty="0" smtClean="0"/>
              <a:t>';</a:t>
            </a:r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en-US" altLang="ko-KR" dirty="0"/>
              <a:t>UPDATE </a:t>
            </a:r>
            <a:r>
              <a:rPr lang="en-US" altLang="ko-KR" dirty="0" err="1"/>
              <a:t>pg_database</a:t>
            </a:r>
            <a:r>
              <a:rPr lang="en-US" altLang="ko-KR" dirty="0"/>
              <a:t> SET </a:t>
            </a:r>
            <a:r>
              <a:rPr lang="en-US" altLang="ko-KR" dirty="0" err="1"/>
              <a:t>datallowconn</a:t>
            </a:r>
            <a:r>
              <a:rPr lang="en-US" altLang="ko-KR" dirty="0"/>
              <a:t>='false' WHERE </a:t>
            </a:r>
            <a:r>
              <a:rPr lang="en-US" altLang="ko-KR" dirty="0" err="1"/>
              <a:t>datname</a:t>
            </a:r>
            <a:r>
              <a:rPr lang="en-US" altLang="ko-KR" dirty="0"/>
              <a:t>='</a:t>
            </a:r>
            <a:r>
              <a:rPr lang="en-US" altLang="ko-KR" dirty="0" err="1"/>
              <a:t>template_routing</a:t>
            </a:r>
            <a:r>
              <a:rPr lang="en-US" altLang="ko-KR" dirty="0"/>
              <a:t>';</a:t>
            </a:r>
            <a:endParaRPr lang="en-US" altLang="ko-KR" dirty="0" smtClean="0"/>
          </a:p>
          <a:p>
            <a:pPr lvl="1" fontAlgn="base"/>
            <a:endParaRPr lang="en-US" altLang="ko-KR" b="1" dirty="0"/>
          </a:p>
          <a:p>
            <a:pPr lvl="1" fontAlgn="base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1772816"/>
            <a:ext cx="2592288" cy="354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1268760"/>
          </a:xfrm>
        </p:spPr>
        <p:txBody>
          <a:bodyPr/>
          <a:lstStyle/>
          <a:p>
            <a:r>
              <a:rPr lang="en-US" altLang="ko-KR" dirty="0" smtClean="0"/>
              <a:t>9.1 Create a routing database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888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ko-KR" altLang="en-US" sz="2000" dirty="0"/>
              <a:t>다음은 </a:t>
            </a:r>
            <a:r>
              <a:rPr lang="ko-KR" altLang="en-US" sz="2000" dirty="0" err="1"/>
              <a:t>라우팅</a:t>
            </a:r>
            <a:r>
              <a:rPr lang="ko-KR" altLang="en-US" sz="2000" dirty="0"/>
              <a:t> 데이터베이스 생성 후 도로 </a:t>
            </a:r>
            <a:r>
              <a:rPr lang="en-US" altLang="ko-KR" sz="2000" dirty="0" err="1"/>
              <a:t>shapefile</a:t>
            </a:r>
            <a:r>
              <a:rPr lang="ko-KR" altLang="en-US" sz="2000" dirty="0"/>
              <a:t>을 이용해 네트워크 데이터를 생성하는 </a:t>
            </a:r>
            <a:r>
              <a:rPr lang="ko-KR" altLang="en-US" sz="2000" dirty="0" smtClean="0"/>
              <a:t>과정</a:t>
            </a:r>
            <a:endParaRPr lang="en-US" altLang="ko-KR" sz="2000" dirty="0" smtClean="0"/>
          </a:p>
          <a:p>
            <a:pPr fontAlgn="base"/>
            <a:r>
              <a:rPr lang="en-US" altLang="ko-KR" sz="2000" dirty="0" smtClean="0"/>
              <a:t>Routing </a:t>
            </a:r>
            <a:r>
              <a:rPr lang="ko-KR" altLang="en-US" sz="2000" dirty="0" smtClean="0"/>
              <a:t>데이터베이스 생성</a:t>
            </a:r>
            <a:endParaRPr lang="en-US" altLang="ko-KR" sz="2000" dirty="0"/>
          </a:p>
          <a:p>
            <a:pPr fontAlgn="base">
              <a:buNone/>
            </a:pPr>
            <a:r>
              <a:rPr lang="en-US" altLang="ko-KR" sz="1600" dirty="0" smtClean="0"/>
              <a:t> CREATE </a:t>
            </a:r>
            <a:r>
              <a:rPr lang="en-US" altLang="ko-KR" sz="1600" dirty="0"/>
              <a:t>DATABASE routing </a:t>
            </a:r>
            <a:endParaRPr lang="en-US" altLang="ko-KR" sz="1600" dirty="0" smtClean="0"/>
          </a:p>
          <a:p>
            <a:pPr fontAlgn="base">
              <a:buNone/>
            </a:pPr>
            <a:r>
              <a:rPr lang="en-US" altLang="ko-KR" sz="1600" dirty="0" smtClean="0"/>
              <a:t>    WITH </a:t>
            </a:r>
            <a:r>
              <a:rPr lang="en-US" altLang="ko-KR" sz="1600" dirty="0"/>
              <a:t>ENCODING='UTF8' </a:t>
            </a:r>
            <a:endParaRPr lang="en-US" altLang="ko-KR" sz="1600" dirty="0" smtClean="0"/>
          </a:p>
          <a:p>
            <a:pPr fontAlgn="base">
              <a:buNone/>
            </a:pPr>
            <a:r>
              <a:rPr lang="en-US" altLang="ko-KR" sz="1600" dirty="0" smtClean="0"/>
              <a:t>    TEMPLATE=</a:t>
            </a:r>
            <a:r>
              <a:rPr lang="en-US" altLang="ko-KR" sz="1600" dirty="0" err="1" smtClean="0"/>
              <a:t>template_routing</a:t>
            </a:r>
            <a:r>
              <a:rPr lang="en-US" altLang="ko-KR" sz="1600" dirty="0" smtClean="0"/>
              <a:t> </a:t>
            </a:r>
          </a:p>
          <a:p>
            <a:pPr fontAlgn="base">
              <a:buNone/>
            </a:pPr>
            <a:r>
              <a:rPr lang="en-US" altLang="ko-KR" sz="1600" dirty="0" smtClean="0"/>
              <a:t>    CONNECTION </a:t>
            </a:r>
            <a:r>
              <a:rPr lang="en-US" altLang="ko-KR" sz="1600" dirty="0"/>
              <a:t>LIMIT=-1</a:t>
            </a:r>
            <a:r>
              <a:rPr lang="en-US" altLang="ko-KR" sz="1600" dirty="0" smtClean="0"/>
              <a:t>;</a:t>
            </a:r>
          </a:p>
          <a:p>
            <a:pPr fontAlgn="base">
              <a:buNone/>
            </a:pPr>
            <a:endParaRPr lang="en-US" altLang="ko-KR" sz="2000" dirty="0"/>
          </a:p>
          <a:p>
            <a:pPr fontAlgn="base"/>
            <a:r>
              <a:rPr lang="ko-KR" altLang="en-US" sz="2000" dirty="0" smtClean="0"/>
              <a:t>샘플 데이터 변환</a:t>
            </a:r>
            <a:endParaRPr lang="en-US" altLang="ko-KR" sz="2000" dirty="0" smtClean="0"/>
          </a:p>
          <a:p>
            <a:pPr lvl="1" fontAlgn="base"/>
            <a:r>
              <a:rPr lang="ko-KR" altLang="en-US" sz="1600" dirty="0" smtClean="0"/>
              <a:t>샘플 </a:t>
            </a:r>
            <a:r>
              <a:rPr lang="ko-KR" altLang="en-US" sz="1600" dirty="0" err="1" smtClean="0"/>
              <a:t>데이터셋의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road_link2.shp</a:t>
            </a:r>
            <a:r>
              <a:rPr lang="ko-KR" altLang="en-US" sz="1600" dirty="0" smtClean="0"/>
              <a:t>를 </a:t>
            </a:r>
            <a:r>
              <a:rPr lang="en-US" altLang="ko-KR" sz="1600" dirty="0" err="1" smtClean="0"/>
              <a:t>road_link</a:t>
            </a:r>
            <a:r>
              <a:rPr lang="ko-KR" altLang="en-US" sz="1600" dirty="0" smtClean="0"/>
              <a:t>로 변환</a:t>
            </a:r>
            <a:endParaRPr lang="en-US" altLang="ko-KR" sz="1600" dirty="0" smtClean="0"/>
          </a:p>
          <a:p>
            <a:pPr lvl="1" fontAlgn="base"/>
            <a:endParaRPr lang="en-US" altLang="ko-KR" sz="1600" dirty="0" smtClean="0"/>
          </a:p>
          <a:p>
            <a:pPr fontAlgn="base"/>
            <a:r>
              <a:rPr lang="ko-KR" altLang="en-US" sz="2000" dirty="0" smtClean="0"/>
              <a:t>토폴로지 생성</a:t>
            </a:r>
            <a:endParaRPr lang="en-US" altLang="ko-KR" sz="2000" dirty="0" smtClean="0"/>
          </a:p>
          <a:p>
            <a:pPr lvl="1" fontAlgn="base"/>
            <a:r>
              <a:rPr lang="en-US" altLang="ko-KR" sz="1600" dirty="0"/>
              <a:t>ALTER TABLE </a:t>
            </a:r>
            <a:r>
              <a:rPr lang="en-US" altLang="ko-KR" sz="1600" dirty="0" err="1"/>
              <a:t>road_link</a:t>
            </a:r>
            <a:r>
              <a:rPr lang="en-US" altLang="ko-KR" sz="1600" dirty="0"/>
              <a:t> ADD COLUMN source integer; </a:t>
            </a:r>
          </a:p>
          <a:p>
            <a:pPr lvl="1" fontAlgn="base"/>
            <a:r>
              <a:rPr lang="en-US" altLang="ko-KR" sz="1600" dirty="0"/>
              <a:t>ALTER TABLE </a:t>
            </a:r>
            <a:r>
              <a:rPr lang="en-US" altLang="ko-KR" sz="1600" dirty="0" err="1"/>
              <a:t>road_link</a:t>
            </a:r>
            <a:r>
              <a:rPr lang="en-US" altLang="ko-KR" sz="1600" dirty="0"/>
              <a:t> ADD COLUMN target integer; </a:t>
            </a:r>
          </a:p>
          <a:p>
            <a:pPr lvl="1" fontAlgn="base"/>
            <a:r>
              <a:rPr lang="en-US" altLang="ko-KR" sz="1600" dirty="0"/>
              <a:t>SELECT </a:t>
            </a:r>
            <a:r>
              <a:rPr lang="en-US" altLang="ko-KR" sz="1600" b="1" dirty="0" err="1">
                <a:solidFill>
                  <a:srgbClr val="FF0000"/>
                </a:solidFill>
              </a:rPr>
              <a:t>assign_vertex_id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road_link</a:t>
            </a:r>
            <a:r>
              <a:rPr lang="en-US" altLang="ko-KR" sz="1600" dirty="0"/>
              <a:t>', 0.1, '</a:t>
            </a:r>
            <a:r>
              <a:rPr lang="en-US" altLang="ko-KR" sz="1600" dirty="0" err="1"/>
              <a:t>the_geom</a:t>
            </a:r>
            <a:r>
              <a:rPr lang="en-US" altLang="ko-KR" sz="1600" dirty="0"/>
              <a:t>', '</a:t>
            </a:r>
            <a:r>
              <a:rPr lang="en-US" altLang="ko-KR" sz="1600" dirty="0" err="1"/>
              <a:t>gid</a:t>
            </a:r>
            <a:r>
              <a:rPr lang="en-US" altLang="ko-KR" sz="1600" dirty="0"/>
              <a:t>');</a:t>
            </a:r>
          </a:p>
          <a:p>
            <a:pPr lvl="1" fontAlgn="base"/>
            <a:endParaRPr lang="en-US" altLang="ko-KR" sz="1600" dirty="0"/>
          </a:p>
          <a:p>
            <a:pPr lvl="1" fontAlgn="base"/>
            <a:r>
              <a:rPr lang="en-US" altLang="ko-KR" sz="1600" dirty="0"/>
              <a:t>CREATE INDEX </a:t>
            </a:r>
            <a:r>
              <a:rPr lang="en-US" altLang="ko-KR" sz="1600" dirty="0" err="1"/>
              <a:t>road_link_source_idx</a:t>
            </a:r>
            <a:r>
              <a:rPr lang="en-US" altLang="ko-KR" sz="1600" dirty="0"/>
              <a:t> ON </a:t>
            </a:r>
            <a:r>
              <a:rPr lang="en-US" altLang="ko-KR" sz="1600" dirty="0" err="1"/>
              <a:t>road_link</a:t>
            </a:r>
            <a:r>
              <a:rPr lang="en-US" altLang="ko-KR" sz="1600" dirty="0"/>
              <a:t>("source"); </a:t>
            </a:r>
          </a:p>
          <a:p>
            <a:pPr lvl="1" fontAlgn="base"/>
            <a:r>
              <a:rPr lang="en-US" altLang="ko-KR" sz="1600" dirty="0"/>
              <a:t>CREATE INDEX </a:t>
            </a:r>
            <a:r>
              <a:rPr lang="en-US" altLang="ko-KR" sz="1600" dirty="0" err="1"/>
              <a:t>road_link_target_idx</a:t>
            </a:r>
            <a:r>
              <a:rPr lang="en-US" altLang="ko-KR" sz="1600" dirty="0"/>
              <a:t> ON </a:t>
            </a:r>
            <a:r>
              <a:rPr lang="en-US" altLang="ko-KR" sz="1600" dirty="0" err="1"/>
              <a:t>road_link</a:t>
            </a:r>
            <a:r>
              <a:rPr lang="en-US" altLang="ko-KR" sz="1600" dirty="0"/>
              <a:t>("target");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126876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en-US" altLang="ko-KR" b="0" dirty="0" err="1" smtClean="0"/>
              <a:t>Dijkstra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활용하기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altLang="ko-KR" dirty="0" err="1"/>
              <a:t>Dijkstra</a:t>
            </a:r>
            <a:r>
              <a:rPr lang="en-US" altLang="ko-KR" dirty="0"/>
              <a:t> </a:t>
            </a:r>
            <a:r>
              <a:rPr lang="ko-KR" altLang="en-US" dirty="0"/>
              <a:t>알고리즘은 </a:t>
            </a:r>
            <a:r>
              <a:rPr lang="en-US" altLang="ko-KR" dirty="0" err="1"/>
              <a:t>pgRouting</a:t>
            </a:r>
            <a:r>
              <a:rPr lang="ko-KR" altLang="en-US" dirty="0"/>
              <a:t>에 구현된 최초의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fontAlgn="base"/>
            <a:r>
              <a:rPr lang="en-US" altLang="ko-KR" i="1" dirty="0" smtClean="0"/>
              <a:t>source</a:t>
            </a:r>
            <a:r>
              <a:rPr lang="ko-KR" altLang="en-US" dirty="0"/>
              <a:t> 와 </a:t>
            </a:r>
            <a:r>
              <a:rPr lang="en-US" altLang="ko-KR" i="1" dirty="0"/>
              <a:t>target</a:t>
            </a:r>
            <a:r>
              <a:rPr lang="ko-KR" altLang="en-US" dirty="0"/>
              <a:t> </a:t>
            </a:r>
            <a:r>
              <a:rPr lang="en-US" altLang="ko-KR" dirty="0"/>
              <a:t>ID, id </a:t>
            </a:r>
            <a:r>
              <a:rPr lang="ko-KR" altLang="en-US" dirty="0"/>
              <a:t>속성과 </a:t>
            </a:r>
            <a:r>
              <a:rPr lang="en-US" altLang="ko-KR" dirty="0"/>
              <a:t>cost </a:t>
            </a:r>
            <a:r>
              <a:rPr lang="ko-KR" altLang="en-US" dirty="0"/>
              <a:t>이외의 속성을 </a:t>
            </a:r>
            <a:r>
              <a:rPr lang="ko-KR" altLang="en-US" dirty="0" smtClean="0"/>
              <a:t>필요로 하지 않음</a:t>
            </a:r>
            <a:r>
              <a:rPr lang="en-US" altLang="ko-KR" dirty="0" smtClean="0"/>
              <a:t> </a:t>
            </a:r>
          </a:p>
          <a:p>
            <a:pPr fontAlgn="base"/>
            <a:r>
              <a:rPr lang="en-US" altLang="ko-KR" dirty="0" smtClean="0"/>
              <a:t>directed</a:t>
            </a:r>
            <a:r>
              <a:rPr lang="ko-KR" altLang="en-US" dirty="0"/>
              <a:t>와 </a:t>
            </a:r>
            <a:r>
              <a:rPr lang="en-US" altLang="ko-KR" dirty="0"/>
              <a:t>undirected </a:t>
            </a:r>
            <a:r>
              <a:rPr lang="ko-KR" altLang="en-US" dirty="0"/>
              <a:t>그래프를 구분할 수 있으며</a:t>
            </a:r>
            <a:r>
              <a:rPr lang="en-US" altLang="ko-KR" dirty="0"/>
              <a:t>, </a:t>
            </a:r>
            <a:r>
              <a:rPr lang="ko-KR" altLang="en-US" dirty="0"/>
              <a:t>네트워크의 역방향 </a:t>
            </a:r>
            <a:r>
              <a:rPr lang="en-US" altLang="ko-KR" dirty="0"/>
              <a:t>cost(reverse cost) </a:t>
            </a:r>
            <a:r>
              <a:rPr lang="ko-KR" altLang="en-US" dirty="0"/>
              <a:t>유무를 설정할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Cost</a:t>
            </a:r>
            <a:r>
              <a:rPr lang="ko-KR" altLang="en-US" dirty="0" smtClean="0"/>
              <a:t>를 도로의 길이로 사용하는 경우</a:t>
            </a:r>
            <a:endParaRPr lang="en-US" altLang="ko-KR" dirty="0" smtClean="0"/>
          </a:p>
          <a:p>
            <a:pPr lvl="1" fontAlgn="base"/>
            <a:r>
              <a:rPr lang="en-US" altLang="ko-KR" sz="2100" dirty="0"/>
              <a:t>ALTER TABLE </a:t>
            </a:r>
            <a:r>
              <a:rPr lang="en-US" altLang="ko-KR" sz="2100" dirty="0" err="1"/>
              <a:t>road_link</a:t>
            </a:r>
            <a:r>
              <a:rPr lang="en-US" altLang="ko-KR" sz="2100" dirty="0"/>
              <a:t> ADD COLUMN length double precision; </a:t>
            </a:r>
          </a:p>
          <a:p>
            <a:pPr lvl="1" fontAlgn="base"/>
            <a:r>
              <a:rPr lang="en-US" altLang="ko-KR" sz="2100" dirty="0"/>
              <a:t>UPDATE </a:t>
            </a:r>
            <a:r>
              <a:rPr lang="en-US" altLang="ko-KR" sz="2100" dirty="0" err="1"/>
              <a:t>road_link</a:t>
            </a:r>
            <a:r>
              <a:rPr lang="en-US" altLang="ko-KR" sz="2100" dirty="0"/>
              <a:t> SET length = </a:t>
            </a:r>
            <a:r>
              <a:rPr lang="en-US" altLang="ko-KR" sz="2100" dirty="0" err="1"/>
              <a:t>ST_Length</a:t>
            </a:r>
            <a:r>
              <a:rPr lang="en-US" altLang="ko-KR" sz="2100" dirty="0"/>
              <a:t>(</a:t>
            </a:r>
            <a:r>
              <a:rPr lang="en-US" altLang="ko-KR" sz="2100" dirty="0" err="1"/>
              <a:t>the_geom</a:t>
            </a:r>
            <a:r>
              <a:rPr lang="en-US" altLang="ko-KR" sz="2100" dirty="0"/>
              <a:t>);</a:t>
            </a:r>
          </a:p>
          <a:p>
            <a:pPr lvl="1" fontAlgn="base"/>
            <a:endParaRPr lang="en-US" altLang="ko-KR" sz="2100" dirty="0"/>
          </a:p>
          <a:p>
            <a:pPr lvl="1" fontAlgn="base"/>
            <a:r>
              <a:rPr lang="en-US" altLang="ko-KR" sz="2100" dirty="0"/>
              <a:t>ALTER TABLE </a:t>
            </a:r>
            <a:r>
              <a:rPr lang="en-US" altLang="ko-KR" sz="2100" dirty="0" err="1"/>
              <a:t>road_link</a:t>
            </a:r>
            <a:r>
              <a:rPr lang="en-US" altLang="ko-KR" sz="2100" dirty="0"/>
              <a:t> ADD COLUMN </a:t>
            </a:r>
            <a:r>
              <a:rPr lang="en-US" altLang="ko-KR" sz="2100" dirty="0" err="1"/>
              <a:t>reverse_cost</a:t>
            </a:r>
            <a:r>
              <a:rPr lang="en-US" altLang="ko-KR" sz="2100" dirty="0"/>
              <a:t> double precision; </a:t>
            </a:r>
          </a:p>
          <a:p>
            <a:pPr lvl="1" fontAlgn="base"/>
            <a:r>
              <a:rPr lang="en-US" altLang="ko-KR" sz="2100" dirty="0"/>
              <a:t>UPDATE </a:t>
            </a:r>
            <a:r>
              <a:rPr lang="en-US" altLang="ko-KR" sz="2100" dirty="0" err="1"/>
              <a:t>road_link</a:t>
            </a:r>
            <a:r>
              <a:rPr lang="en-US" altLang="ko-KR" sz="2100" dirty="0"/>
              <a:t> SET </a:t>
            </a:r>
            <a:r>
              <a:rPr lang="en-US" altLang="ko-KR" sz="2100" dirty="0" err="1"/>
              <a:t>reverse_cost</a:t>
            </a:r>
            <a:r>
              <a:rPr lang="en-US" altLang="ko-KR" sz="2100" dirty="0"/>
              <a:t> = length;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126876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en-US" altLang="ko-KR" b="0" dirty="0" err="1" smtClean="0"/>
              <a:t>Dijkstra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활용하기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62500" lnSpcReduction="20000"/>
          </a:bodyPr>
          <a:lstStyle/>
          <a:p>
            <a:pPr fontAlgn="base">
              <a:buNone/>
            </a:pPr>
            <a:r>
              <a:rPr lang="en-US" altLang="ko-KR" sz="2400" b="1" dirty="0"/>
              <a:t>CREATE</a:t>
            </a:r>
            <a:r>
              <a:rPr lang="en-US" altLang="ko-KR" sz="2400" dirty="0"/>
              <a:t> </a:t>
            </a:r>
            <a:r>
              <a:rPr lang="en-US" altLang="ko-KR" sz="2400" b="1" dirty="0"/>
              <a:t>OR</a:t>
            </a:r>
            <a:r>
              <a:rPr lang="en-US" altLang="ko-KR" sz="2400" dirty="0"/>
              <a:t> </a:t>
            </a:r>
            <a:r>
              <a:rPr lang="en-US" altLang="ko-KR" sz="2400" b="1" dirty="0"/>
              <a:t>REPLACE</a:t>
            </a:r>
            <a:r>
              <a:rPr lang="en-US" altLang="ko-KR" sz="2400" dirty="0"/>
              <a:t> </a:t>
            </a:r>
            <a:r>
              <a:rPr lang="en-US" altLang="ko-KR" sz="2400" b="1" dirty="0"/>
              <a:t>FUNCTION</a:t>
            </a:r>
            <a:r>
              <a:rPr lang="en-US" altLang="ko-KR" sz="2400" dirty="0"/>
              <a:t> </a:t>
            </a:r>
            <a:r>
              <a:rPr lang="en-US" altLang="ko-KR" sz="2400" dirty="0" err="1"/>
              <a:t>shortest_path</a:t>
            </a:r>
            <a:r>
              <a:rPr lang="en-US" altLang="ko-KR" sz="2400" dirty="0"/>
              <a:t>( </a:t>
            </a:r>
            <a:endParaRPr lang="en-US" altLang="ko-KR" sz="2400" dirty="0" smtClean="0"/>
          </a:p>
          <a:p>
            <a:pPr fontAlgn="base">
              <a:buNone/>
            </a:pPr>
            <a:r>
              <a:rPr lang="en-US" altLang="ko-KR" sz="2400" b="1" dirty="0"/>
              <a:t> </a:t>
            </a:r>
            <a:r>
              <a:rPr lang="en-US" altLang="ko-KR" sz="2400" b="1" dirty="0" smtClean="0"/>
              <a:t>   </a:t>
            </a:r>
            <a:r>
              <a:rPr lang="en-US" altLang="ko-KR" sz="2400" b="1" dirty="0" err="1" smtClean="0"/>
              <a:t>sql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text, </a:t>
            </a:r>
            <a:endParaRPr lang="en-US" altLang="ko-KR" sz="2400" dirty="0" smtClean="0"/>
          </a:p>
          <a:p>
            <a:pPr fontAlgn="base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en-US" altLang="ko-KR" sz="2400" dirty="0" err="1" smtClean="0"/>
              <a:t>source_id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integer, </a:t>
            </a:r>
            <a:endParaRPr lang="en-US" altLang="ko-KR" sz="2400" dirty="0" smtClean="0"/>
          </a:p>
          <a:p>
            <a:pPr fontAlgn="base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en-US" altLang="ko-KR" sz="2400" dirty="0" err="1" smtClean="0"/>
              <a:t>target_id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integer, </a:t>
            </a:r>
            <a:endParaRPr lang="en-US" altLang="ko-KR" sz="2400" dirty="0" smtClean="0"/>
          </a:p>
          <a:p>
            <a:pPr fontAlgn="base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directed </a:t>
            </a:r>
            <a:r>
              <a:rPr lang="en-US" altLang="ko-KR" sz="2400" dirty="0" err="1"/>
              <a:t>boolean</a:t>
            </a:r>
            <a:r>
              <a:rPr lang="en-US" altLang="ko-KR" sz="2400" dirty="0"/>
              <a:t>, </a:t>
            </a:r>
            <a:endParaRPr lang="en-US" altLang="ko-KR" sz="2400" dirty="0" smtClean="0"/>
          </a:p>
          <a:p>
            <a:pPr fontAlgn="base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en-US" altLang="ko-KR" sz="2400" dirty="0" err="1" smtClean="0"/>
              <a:t>has_reverse_cost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boolean</a:t>
            </a:r>
            <a:r>
              <a:rPr lang="en-US" altLang="ko-KR" sz="2400" dirty="0"/>
              <a:t>) </a:t>
            </a:r>
          </a:p>
          <a:p>
            <a:pPr fontAlgn="base">
              <a:buNone/>
            </a:pPr>
            <a:r>
              <a:rPr lang="en-US" altLang="ko-KR" sz="2400" b="1" dirty="0" smtClean="0"/>
              <a:t>RETURNS</a:t>
            </a:r>
            <a:r>
              <a:rPr lang="en-US" altLang="ko-KR" sz="2400" dirty="0" smtClean="0"/>
              <a:t> </a:t>
            </a:r>
            <a:r>
              <a:rPr lang="en-US" altLang="ko-KR" sz="2400" b="1" dirty="0"/>
              <a:t>SETOF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path_result</a:t>
            </a:r>
            <a:endParaRPr lang="en-US" altLang="ko-KR" sz="2400" dirty="0" smtClean="0"/>
          </a:p>
          <a:p>
            <a:pPr fontAlgn="base">
              <a:buNone/>
            </a:pPr>
            <a:endParaRPr lang="en-US" altLang="ko-KR" sz="2400" dirty="0"/>
          </a:p>
          <a:p>
            <a:pPr fontAlgn="base"/>
            <a:r>
              <a:rPr lang="en-US" altLang="ko-KR" sz="2400" dirty="0" err="1"/>
              <a:t>sql</a:t>
            </a:r>
            <a:r>
              <a:rPr lang="en-US" altLang="ko-KR" sz="2400" dirty="0"/>
              <a:t>: </a:t>
            </a:r>
            <a:r>
              <a:rPr lang="ko-KR" altLang="en-US" sz="2400" dirty="0"/>
              <a:t>다음의 </a:t>
            </a:r>
            <a:r>
              <a:rPr lang="ko-KR" altLang="en-US" sz="2400" dirty="0" err="1"/>
              <a:t>컬럼을</a:t>
            </a:r>
            <a:r>
              <a:rPr lang="ko-KR" altLang="en-US" sz="2400" dirty="0"/>
              <a:t> 포함한 결과를 생성하는 </a:t>
            </a:r>
            <a:r>
              <a:rPr lang="en-US" altLang="ko-KR" sz="2400" dirty="0"/>
              <a:t>SQL query</a:t>
            </a:r>
          </a:p>
          <a:p>
            <a:pPr lvl="1" fontAlgn="base"/>
            <a:r>
              <a:rPr lang="en-US" altLang="ko-KR" sz="2000" dirty="0"/>
              <a:t>SELECT id, source, target, cost FROM </a:t>
            </a:r>
            <a:r>
              <a:rPr lang="en-US" altLang="ko-KR" sz="2000" dirty="0" err="1"/>
              <a:t>edge_table</a:t>
            </a:r>
            <a:r>
              <a:rPr lang="en-US" altLang="ko-KR" sz="2000" dirty="0"/>
              <a:t> </a:t>
            </a:r>
            <a:endParaRPr lang="en-US" altLang="ko-KR" sz="2000" dirty="0" smtClean="0"/>
          </a:p>
          <a:p>
            <a:pPr lvl="1" fontAlgn="base"/>
            <a:r>
              <a:rPr lang="en-US" altLang="ko-KR" sz="2000" dirty="0" smtClean="0"/>
              <a:t>* </a:t>
            </a:r>
            <a:r>
              <a:rPr lang="en-US" altLang="ko-KR" sz="2000" dirty="0"/>
              <a:t>id: integer, edge </a:t>
            </a:r>
            <a:r>
              <a:rPr lang="ko-KR" altLang="en-US" sz="2000" dirty="0"/>
              <a:t>테이블의 </a:t>
            </a:r>
            <a:r>
              <a:rPr lang="en-US" altLang="ko-KR" sz="2000" dirty="0"/>
              <a:t>identifier, </a:t>
            </a:r>
            <a:r>
              <a:rPr lang="ko-KR" altLang="en-US" sz="2000" dirty="0"/>
              <a:t>일반적으로 </a:t>
            </a:r>
            <a:r>
              <a:rPr lang="en-US" altLang="ko-KR" sz="2000" dirty="0" err="1"/>
              <a:t>gid</a:t>
            </a:r>
            <a:r>
              <a:rPr lang="en-US" altLang="ko-KR" sz="2000" dirty="0"/>
              <a:t> </a:t>
            </a:r>
            <a:endParaRPr lang="en-US" altLang="ko-KR" sz="2000" dirty="0" smtClean="0"/>
          </a:p>
          <a:p>
            <a:pPr lvl="1" fontAlgn="base"/>
            <a:r>
              <a:rPr lang="en-US" altLang="ko-KR" sz="2000" dirty="0" smtClean="0"/>
              <a:t>* </a:t>
            </a:r>
            <a:r>
              <a:rPr lang="en-US" altLang="ko-KR" sz="2000" dirty="0"/>
              <a:t>source: integer, source vertex</a:t>
            </a:r>
            <a:r>
              <a:rPr lang="ko-KR" altLang="en-US" sz="2000" dirty="0"/>
              <a:t>의 </a:t>
            </a:r>
            <a:r>
              <a:rPr lang="en-US" altLang="ko-KR" sz="2000" dirty="0"/>
              <a:t>identifier </a:t>
            </a:r>
            <a:endParaRPr lang="en-US" altLang="ko-KR" sz="2000" dirty="0" smtClean="0"/>
          </a:p>
          <a:p>
            <a:pPr lvl="1" fontAlgn="base"/>
            <a:r>
              <a:rPr lang="en-US" altLang="ko-KR" sz="2000" dirty="0" smtClean="0"/>
              <a:t>* </a:t>
            </a:r>
            <a:r>
              <a:rPr lang="en-US" altLang="ko-KR" sz="2000" dirty="0"/>
              <a:t>target: integer, target vertex</a:t>
            </a:r>
            <a:r>
              <a:rPr lang="ko-KR" altLang="en-US" sz="2000" dirty="0"/>
              <a:t>의 </a:t>
            </a:r>
            <a:r>
              <a:rPr lang="en-US" altLang="ko-KR" sz="2000" dirty="0"/>
              <a:t>identifier </a:t>
            </a:r>
            <a:endParaRPr lang="en-US" altLang="ko-KR" sz="2000" dirty="0" smtClean="0"/>
          </a:p>
          <a:p>
            <a:pPr lvl="1" fontAlgn="base"/>
            <a:r>
              <a:rPr lang="en-US" altLang="ko-KR" sz="2000" dirty="0" smtClean="0"/>
              <a:t>* </a:t>
            </a:r>
            <a:r>
              <a:rPr lang="en-US" altLang="ko-KR" sz="2000" dirty="0"/>
              <a:t>cost: float8 value, </a:t>
            </a:r>
            <a:r>
              <a:rPr lang="ko-KR" altLang="en-US" sz="2000" dirty="0"/>
              <a:t>경로 탐색 비용</a:t>
            </a:r>
            <a:r>
              <a:rPr lang="en-US" altLang="ko-KR" sz="2000" dirty="0"/>
              <a:t>(cost)</a:t>
            </a:r>
            <a:r>
              <a:rPr lang="ko-KR" altLang="en-US" sz="2000" dirty="0"/>
              <a:t>에 사용되는 </a:t>
            </a:r>
            <a:r>
              <a:rPr lang="en-US" altLang="ko-KR" sz="2000" dirty="0"/>
              <a:t>edge</a:t>
            </a:r>
            <a:r>
              <a:rPr lang="ko-KR" altLang="en-US" sz="2000" dirty="0"/>
              <a:t>의 속성</a:t>
            </a:r>
            <a:r>
              <a:rPr lang="en-US" altLang="ko-KR" sz="2000" dirty="0"/>
              <a:t>(-</a:t>
            </a:r>
            <a:r>
              <a:rPr lang="ko-KR" altLang="en-US" sz="2000" dirty="0"/>
              <a:t>값의 </a:t>
            </a:r>
            <a:r>
              <a:rPr lang="en-US" altLang="ko-KR" sz="2000" dirty="0"/>
              <a:t>cost</a:t>
            </a:r>
            <a:r>
              <a:rPr lang="ko-KR" altLang="en-US" sz="2000" dirty="0"/>
              <a:t>를 가지는 </a:t>
            </a:r>
            <a:r>
              <a:rPr lang="en-US" altLang="ko-KR" sz="2000" dirty="0"/>
              <a:t>edge</a:t>
            </a:r>
            <a:r>
              <a:rPr lang="ko-KR" altLang="en-US" sz="2000" dirty="0"/>
              <a:t>는 그래프 탐색에서 제외</a:t>
            </a:r>
            <a:r>
              <a:rPr lang="en-US" altLang="ko-KR" sz="2000" dirty="0"/>
              <a:t>). </a:t>
            </a:r>
            <a:endParaRPr lang="en-US" altLang="ko-KR" sz="2000" dirty="0" smtClean="0"/>
          </a:p>
          <a:p>
            <a:pPr lvl="1" fontAlgn="base"/>
            <a:r>
              <a:rPr lang="en-US" altLang="ko-KR" sz="2000" dirty="0" smtClean="0"/>
              <a:t>* </a:t>
            </a:r>
            <a:r>
              <a:rPr lang="en-US" altLang="ko-KR" sz="2000" dirty="0" err="1"/>
              <a:t>reverse_cost</a:t>
            </a:r>
            <a:r>
              <a:rPr lang="en-US" altLang="ko-KR" sz="2000" dirty="0"/>
              <a:t> (</a:t>
            </a:r>
            <a:r>
              <a:rPr lang="ko-KR" altLang="en-US" sz="2000" dirty="0"/>
              <a:t>옵션</a:t>
            </a:r>
            <a:r>
              <a:rPr lang="en-US" altLang="ko-KR" sz="2000" dirty="0"/>
              <a:t>): </a:t>
            </a:r>
            <a:r>
              <a:rPr lang="ko-KR" altLang="en-US" sz="2000" dirty="0"/>
              <a:t>역방향 탐색</a:t>
            </a:r>
            <a:r>
              <a:rPr lang="en-US" altLang="ko-KR" sz="2000" dirty="0"/>
              <a:t>(reverse traversal)</a:t>
            </a:r>
            <a:r>
              <a:rPr lang="ko-KR" altLang="en-US" sz="2000" dirty="0"/>
              <a:t>에 사용되는 </a:t>
            </a:r>
            <a:r>
              <a:rPr lang="en-US" altLang="ko-KR" sz="2000" dirty="0"/>
              <a:t>edge</a:t>
            </a:r>
            <a:r>
              <a:rPr lang="ko-KR" altLang="en-US" sz="2000" dirty="0"/>
              <a:t>의 속성</a:t>
            </a:r>
            <a:r>
              <a:rPr lang="en-US" altLang="ko-KR" sz="2000" dirty="0"/>
              <a:t>, </a:t>
            </a:r>
            <a:r>
              <a:rPr lang="ko-KR" altLang="en-US" sz="2000" dirty="0"/>
              <a:t>방향성이 </a:t>
            </a:r>
            <a:r>
              <a:rPr lang="en-US" altLang="ko-KR" sz="2000" dirty="0"/>
              <a:t>true</a:t>
            </a:r>
            <a:r>
              <a:rPr lang="ko-KR" altLang="en-US" sz="2000" dirty="0"/>
              <a:t>이고 </a:t>
            </a:r>
            <a:r>
              <a:rPr lang="en-US" altLang="ko-KR" sz="2000" dirty="0" err="1"/>
              <a:t>has_reverse_cost</a:t>
            </a:r>
            <a:r>
              <a:rPr lang="ko-KR" altLang="en-US" sz="2000" dirty="0"/>
              <a:t>가 </a:t>
            </a:r>
            <a:r>
              <a:rPr lang="en-US" altLang="ko-KR" sz="2000" dirty="0"/>
              <a:t>true</a:t>
            </a:r>
            <a:r>
              <a:rPr lang="ko-KR" altLang="en-US" sz="2000" dirty="0"/>
              <a:t>일 경우에만 </a:t>
            </a:r>
            <a:r>
              <a:rPr lang="ko-KR" altLang="en-US" sz="2000" dirty="0" smtClean="0"/>
              <a:t>사용</a:t>
            </a:r>
            <a:endParaRPr lang="en-US" altLang="ko-KR" sz="2000" dirty="0"/>
          </a:p>
          <a:p>
            <a:pPr fontAlgn="base"/>
            <a:r>
              <a:rPr lang="en-US" altLang="ko-KR" sz="2400" dirty="0" err="1"/>
              <a:t>source_id</a:t>
            </a:r>
            <a:r>
              <a:rPr lang="en-US" altLang="ko-KR" sz="2400" dirty="0"/>
              <a:t>: integer </a:t>
            </a:r>
            <a:r>
              <a:rPr lang="ko-KR" altLang="en-US" sz="2400" dirty="0"/>
              <a:t>경로탐색 시점의 </a:t>
            </a:r>
            <a:r>
              <a:rPr lang="ko-KR" altLang="en-US" sz="2400" dirty="0" err="1"/>
              <a:t>노드</a:t>
            </a:r>
            <a:r>
              <a:rPr lang="ko-KR" altLang="en-US" sz="2400" dirty="0"/>
              <a:t> </a:t>
            </a:r>
            <a:r>
              <a:rPr lang="en-US" altLang="ko-KR" sz="2400" dirty="0"/>
              <a:t>id</a:t>
            </a:r>
          </a:p>
          <a:p>
            <a:pPr fontAlgn="base"/>
            <a:r>
              <a:rPr lang="en-US" altLang="ko-KR" sz="2400" dirty="0" err="1"/>
              <a:t>target_id</a:t>
            </a:r>
            <a:r>
              <a:rPr lang="en-US" altLang="ko-KR" sz="2400" dirty="0"/>
              <a:t>: integer </a:t>
            </a:r>
            <a:r>
              <a:rPr lang="ko-KR" altLang="en-US" sz="2400" dirty="0"/>
              <a:t>경로탐색 종점의 </a:t>
            </a:r>
            <a:r>
              <a:rPr lang="ko-KR" altLang="en-US" sz="2400" dirty="0" err="1"/>
              <a:t>노드</a:t>
            </a:r>
            <a:r>
              <a:rPr lang="ko-KR" altLang="en-US" sz="2400" dirty="0"/>
              <a:t> </a:t>
            </a:r>
            <a:r>
              <a:rPr lang="en-US" altLang="ko-KR" sz="2400" dirty="0"/>
              <a:t>id</a:t>
            </a:r>
          </a:p>
          <a:p>
            <a:pPr fontAlgn="base"/>
            <a:r>
              <a:rPr lang="en-US" altLang="ko-KR" sz="2400" dirty="0"/>
              <a:t>directed: </a:t>
            </a:r>
            <a:r>
              <a:rPr lang="ko-KR" altLang="en-US" sz="2400" dirty="0"/>
              <a:t>그래프의 방향성이 정해진 경우 </a:t>
            </a:r>
            <a:r>
              <a:rPr lang="en-US" altLang="ko-KR" sz="2400" dirty="0"/>
              <a:t>true</a:t>
            </a:r>
          </a:p>
          <a:p>
            <a:pPr fontAlgn="base"/>
            <a:r>
              <a:rPr lang="en-US" altLang="ko-KR" sz="2400" dirty="0" err="1"/>
              <a:t>has_reverse_cost</a:t>
            </a:r>
            <a:r>
              <a:rPr lang="en-US" altLang="ko-KR" sz="2400" dirty="0"/>
              <a:t>: true</a:t>
            </a:r>
            <a:r>
              <a:rPr lang="ko-KR" altLang="en-US" sz="2400" dirty="0"/>
              <a:t>이면 역방향 탐색에 </a:t>
            </a:r>
            <a:r>
              <a:rPr lang="en-US" altLang="ko-KR" sz="2400" dirty="0"/>
              <a:t>SQL</a:t>
            </a:r>
            <a:r>
              <a:rPr lang="ko-KR" altLang="en-US" sz="2400" dirty="0"/>
              <a:t>의 </a:t>
            </a:r>
            <a:r>
              <a:rPr lang="en-US" altLang="ko-KR" sz="2400" dirty="0" err="1"/>
              <a:t>reverse_cost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컬럼을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사용</a:t>
            </a:r>
            <a:endParaRPr lang="en-US" altLang="ko-KR" sz="2400" dirty="0"/>
          </a:p>
          <a:p>
            <a:pPr fontAlgn="base">
              <a:buNone/>
            </a:pPr>
            <a:endParaRPr lang="en-US" altLang="ko-KR" sz="2100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052736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 smtClean="0"/>
              <a:t>Dijkstra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shortest_path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 선언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126876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en-US" altLang="ko-KR" b="0" dirty="0" err="1" smtClean="0"/>
              <a:t>Dijkstra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활용하기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ko-KR" altLang="en-US" sz="2400" dirty="0"/>
              <a:t>다음은 네트워크의 길이</a:t>
            </a:r>
            <a:r>
              <a:rPr lang="en-US" altLang="ko-KR" sz="2400" dirty="0"/>
              <a:t>(length)</a:t>
            </a:r>
            <a:r>
              <a:rPr lang="ko-KR" altLang="en-US" sz="2400" dirty="0"/>
              <a:t>를 </a:t>
            </a:r>
            <a:r>
              <a:rPr lang="en-US" altLang="ko-KR" sz="2400" dirty="0"/>
              <a:t>cost</a:t>
            </a:r>
            <a:r>
              <a:rPr lang="ko-KR" altLang="en-US" sz="2400" dirty="0"/>
              <a:t>로 사용하며</a:t>
            </a:r>
            <a:r>
              <a:rPr lang="en-US" altLang="ko-KR" sz="2400" dirty="0"/>
              <a:t>, </a:t>
            </a:r>
            <a:r>
              <a:rPr lang="ko-KR" altLang="en-US" sz="2400" dirty="0"/>
              <a:t>방향성을 무시하여 </a:t>
            </a:r>
            <a:r>
              <a:rPr lang="ko-KR" altLang="en-US" sz="2400" dirty="0" err="1"/>
              <a:t>노드</a:t>
            </a:r>
            <a:r>
              <a:rPr lang="ko-KR" altLang="en-US" sz="2400" dirty="0"/>
              <a:t> </a:t>
            </a:r>
            <a:r>
              <a:rPr lang="en-US" altLang="ko-KR" sz="2400" dirty="0"/>
              <a:t>id 3</a:t>
            </a:r>
            <a:r>
              <a:rPr lang="ko-KR" altLang="en-US" sz="2400" dirty="0"/>
              <a:t>에서 </a:t>
            </a:r>
            <a:r>
              <a:rPr lang="en-US" altLang="ko-KR" sz="2400" dirty="0"/>
              <a:t>7</a:t>
            </a:r>
            <a:r>
              <a:rPr lang="ko-KR" altLang="en-US" sz="2400" dirty="0"/>
              <a:t>까지의 경로를 탐색하는 </a:t>
            </a:r>
            <a:r>
              <a:rPr lang="ko-KR" altLang="en-US" sz="2400" dirty="0" smtClean="0"/>
              <a:t>예</a:t>
            </a:r>
            <a:endParaRPr lang="en-US" altLang="ko-KR" sz="2400" dirty="0"/>
          </a:p>
          <a:p>
            <a:pPr lvl="1" fontAlgn="base">
              <a:buNone/>
            </a:pPr>
            <a:r>
              <a:rPr lang="en-US" altLang="ko-KR" sz="2000" dirty="0" smtClean="0"/>
              <a:t>SELECT </a:t>
            </a:r>
            <a:r>
              <a:rPr lang="en-US" altLang="ko-KR" sz="2000" dirty="0"/>
              <a:t>*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 smtClean="0"/>
              <a:t>FROM </a:t>
            </a:r>
            <a:r>
              <a:rPr lang="en-US" altLang="ko-KR" sz="2000" dirty="0" err="1"/>
              <a:t>shortest_path</a:t>
            </a:r>
            <a:r>
              <a:rPr lang="en-US" altLang="ko-KR" sz="2000" dirty="0"/>
              <a:t>('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SELECT </a:t>
            </a:r>
          </a:p>
          <a:p>
            <a:pPr lvl="1" fontAlgn="base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 </a:t>
            </a:r>
            <a:r>
              <a:rPr lang="en-US" altLang="ko-KR" sz="2000" dirty="0" err="1" smtClean="0"/>
              <a:t>gid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AS id,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 source</a:t>
            </a:r>
            <a:r>
              <a:rPr lang="en-US" altLang="ko-KR" sz="2000" dirty="0"/>
              <a:t>::integer,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 target</a:t>
            </a:r>
            <a:r>
              <a:rPr lang="en-US" altLang="ko-KR" sz="2000" dirty="0"/>
              <a:t>::integer,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 length</a:t>
            </a:r>
            <a:r>
              <a:rPr lang="en-US" altLang="ko-KR" sz="2000" dirty="0"/>
              <a:t>::double precision AS cost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FROM </a:t>
            </a:r>
            <a:r>
              <a:rPr lang="en-US" altLang="ko-KR" sz="2000" dirty="0" err="1"/>
              <a:t>road_link</a:t>
            </a:r>
            <a:r>
              <a:rPr lang="en-US" altLang="ko-KR" sz="2000" dirty="0"/>
              <a:t>',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 smtClean="0"/>
              <a:t>3</a:t>
            </a:r>
            <a:r>
              <a:rPr lang="en-US" altLang="ko-KR" sz="2000" dirty="0"/>
              <a:t>,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 smtClean="0"/>
              <a:t>7</a:t>
            </a:r>
            <a:r>
              <a:rPr lang="en-US" altLang="ko-KR" sz="2000" dirty="0"/>
              <a:t>,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 smtClean="0"/>
              <a:t>false</a:t>
            </a:r>
            <a:r>
              <a:rPr lang="en-US" altLang="ko-KR" sz="2000" dirty="0"/>
              <a:t>, </a:t>
            </a:r>
            <a:endParaRPr lang="en-US" altLang="ko-KR" sz="2000" dirty="0" smtClean="0"/>
          </a:p>
          <a:p>
            <a:pPr lvl="1" fontAlgn="base">
              <a:buNone/>
            </a:pPr>
            <a:r>
              <a:rPr lang="en-US" altLang="ko-KR" sz="2000" dirty="0" smtClean="0"/>
              <a:t>false);</a:t>
            </a:r>
          </a:p>
          <a:p>
            <a:pPr fontAlgn="base">
              <a:buNone/>
            </a:pPr>
            <a:endParaRPr lang="en-US" altLang="ko-KR" sz="2400" dirty="0"/>
          </a:p>
          <a:p>
            <a:pPr fontAlgn="base"/>
            <a:r>
              <a:rPr lang="en-US" altLang="ko-KR" sz="2400" dirty="0"/>
              <a:t>Wrapper WITHOUT bounding box</a:t>
            </a:r>
          </a:p>
          <a:p>
            <a:pPr lvl="1" fontAlgn="base">
              <a:buNone/>
            </a:pPr>
            <a:r>
              <a:rPr lang="en-US" altLang="ko-KR" sz="1200" dirty="0"/>
              <a:t>SELECT </a:t>
            </a:r>
            <a:r>
              <a:rPr lang="en-US" altLang="ko-KR" sz="1200" dirty="0" err="1"/>
              <a:t>gid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edge_id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ST_Length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the_geom</a:t>
            </a:r>
            <a:r>
              <a:rPr lang="en-US" altLang="ko-KR" sz="1200" dirty="0"/>
              <a:t>) AS cost FROM </a:t>
            </a:r>
            <a:r>
              <a:rPr lang="en-US" altLang="ko-KR" sz="1200" dirty="0" err="1"/>
              <a:t>dijkstra_sp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road_link</a:t>
            </a:r>
            <a:r>
              <a:rPr lang="en-US" altLang="ko-KR" sz="1200" dirty="0"/>
              <a:t>', 3, 7</a:t>
            </a:r>
            <a:r>
              <a:rPr lang="en-US" altLang="ko-KR" sz="1200" dirty="0" smtClean="0"/>
              <a:t>);</a:t>
            </a:r>
          </a:p>
          <a:p>
            <a:pPr lvl="1" fontAlgn="base">
              <a:buNone/>
            </a:pPr>
            <a:endParaRPr lang="en-US" altLang="ko-KR" sz="1400" b="1" dirty="0"/>
          </a:p>
          <a:p>
            <a:pPr fontAlgn="base"/>
            <a:r>
              <a:rPr lang="en-US" altLang="ko-KR" sz="2400" dirty="0"/>
              <a:t>Wrapper WITH bounding box</a:t>
            </a:r>
          </a:p>
          <a:p>
            <a:pPr lvl="1" fontAlgn="base">
              <a:buNone/>
            </a:pPr>
            <a:r>
              <a:rPr lang="en-US" altLang="ko-KR" sz="1400" dirty="0"/>
              <a:t>SELECT </a:t>
            </a:r>
            <a:r>
              <a:rPr lang="en-US" altLang="ko-KR" sz="1400" dirty="0" err="1"/>
              <a:t>gid</a:t>
            </a:r>
            <a:r>
              <a:rPr lang="en-US" altLang="ko-KR" sz="1400" dirty="0"/>
              <a:t> AS </a:t>
            </a:r>
            <a:r>
              <a:rPr lang="en-US" altLang="ko-KR" sz="1400" dirty="0" err="1"/>
              <a:t>edge_id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ST_Length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the_geom</a:t>
            </a:r>
            <a:r>
              <a:rPr lang="en-US" altLang="ko-KR" sz="1400" dirty="0"/>
              <a:t>) AS cost FROM </a:t>
            </a:r>
            <a:r>
              <a:rPr lang="en-US" altLang="ko-KR" sz="1400" dirty="0" err="1"/>
              <a:t>dijkstra_sp_delta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road_link</a:t>
            </a:r>
            <a:r>
              <a:rPr lang="en-US" altLang="ko-KR" sz="1400" dirty="0"/>
              <a:t>', 3, 7, 500);</a:t>
            </a:r>
            <a:endParaRPr lang="en-US" altLang="ko-KR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2.1 PostGIS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– Stack Builder</a:t>
            </a:r>
            <a:endParaRPr lang="ko-KR" alt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37840"/>
            <a:ext cx="3684427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55419"/>
            <a:ext cx="3684427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11" y="3890168"/>
            <a:ext cx="3684427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90168"/>
            <a:ext cx="3684427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4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126876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en-US" altLang="ko-KR" b="0" dirty="0" err="1" smtClean="0"/>
              <a:t>Dijkstra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활용하기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8888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100" dirty="0" smtClean="0"/>
              <a:t>QIS</a:t>
            </a:r>
            <a:r>
              <a:rPr lang="ko-KR" altLang="en-US" sz="2100" dirty="0" smtClean="0"/>
              <a:t>에서 확인하기</a:t>
            </a:r>
            <a:endParaRPr lang="en-US" altLang="ko-KR" sz="2100" dirty="0" smtClean="0"/>
          </a:p>
          <a:p>
            <a:pPr lvl="1" fontAlgn="base"/>
            <a:r>
              <a:rPr lang="en-US" altLang="ko-KR" sz="2000" dirty="0"/>
              <a:t>QGIS</a:t>
            </a:r>
            <a:r>
              <a:rPr lang="ko-KR" altLang="en-US" sz="2000" dirty="0"/>
              <a:t>를 실행합니다</a:t>
            </a:r>
            <a:r>
              <a:rPr lang="en-US" altLang="ko-KR" sz="2000" dirty="0"/>
              <a:t>.</a:t>
            </a:r>
          </a:p>
          <a:p>
            <a:pPr lvl="1" fontAlgn="base"/>
            <a:r>
              <a:rPr lang="en-US" altLang="ko-KR" sz="2000" dirty="0"/>
              <a:t>Add PostGIS Layer -&gt; </a:t>
            </a:r>
            <a:r>
              <a:rPr lang="en-US" altLang="ko-KR" sz="2000" dirty="0" err="1"/>
              <a:t>PosotGIS</a:t>
            </a:r>
            <a:r>
              <a:rPr lang="en-US" altLang="ko-KR" sz="2000" dirty="0"/>
              <a:t> </a:t>
            </a:r>
            <a:r>
              <a:rPr lang="ko-KR" altLang="en-US" sz="2000" dirty="0"/>
              <a:t>연결정보 생성 후 </a:t>
            </a:r>
            <a:r>
              <a:rPr lang="en-US" altLang="ko-KR" sz="2000" dirty="0" err="1"/>
              <a:t>road_link</a:t>
            </a:r>
            <a:r>
              <a:rPr lang="en-US" altLang="ko-KR" sz="2000" dirty="0"/>
              <a:t> </a:t>
            </a:r>
            <a:r>
              <a:rPr lang="ko-KR" altLang="en-US" sz="2000" dirty="0"/>
              <a:t>및 </a:t>
            </a:r>
            <a:r>
              <a:rPr lang="en-US" altLang="ko-KR" sz="2000" dirty="0" err="1"/>
              <a:t>vertices_tmp</a:t>
            </a:r>
            <a:r>
              <a:rPr lang="en-US" altLang="ko-KR" sz="2000" dirty="0"/>
              <a:t> </a:t>
            </a:r>
            <a:r>
              <a:rPr lang="ko-KR" altLang="en-US" sz="2000" dirty="0"/>
              <a:t>레이어를 배경 레이어로 추가합니다</a:t>
            </a:r>
            <a:r>
              <a:rPr lang="en-US" altLang="ko-KR" sz="2000" dirty="0"/>
              <a:t>.</a:t>
            </a:r>
          </a:p>
          <a:p>
            <a:pPr lvl="1" fontAlgn="base"/>
            <a:r>
              <a:rPr lang="en-US" altLang="ko-KR" sz="2000" dirty="0"/>
              <a:t>Add PostGIS Layer -&gt; </a:t>
            </a:r>
            <a:r>
              <a:rPr lang="en-US" altLang="ko-KR" sz="2000" dirty="0" err="1"/>
              <a:t>road_link</a:t>
            </a:r>
            <a:r>
              <a:rPr lang="en-US" altLang="ko-KR" sz="2000" dirty="0"/>
              <a:t> </a:t>
            </a:r>
            <a:r>
              <a:rPr lang="ko-KR" altLang="en-US" sz="2000" dirty="0"/>
              <a:t>레이어를 선택한 후 </a:t>
            </a:r>
            <a:r>
              <a:rPr lang="en-US" altLang="ko-KR" sz="2000" dirty="0"/>
              <a:t>Build query </a:t>
            </a:r>
            <a:r>
              <a:rPr lang="ko-KR" altLang="en-US" sz="2000" dirty="0"/>
              <a:t>버튼을 눌러 다음을 </a:t>
            </a:r>
            <a:r>
              <a:rPr lang="en-US" altLang="ko-KR" sz="2000" dirty="0"/>
              <a:t>SQL where clause</a:t>
            </a:r>
            <a:r>
              <a:rPr lang="ko-KR" altLang="en-US" sz="2000" dirty="0"/>
              <a:t>에 추가합니다</a:t>
            </a:r>
            <a:r>
              <a:rPr lang="en-US" altLang="ko-KR" sz="2000" dirty="0"/>
              <a:t>.</a:t>
            </a:r>
          </a:p>
          <a:p>
            <a:pPr lvl="2" fontAlgn="base"/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gid</a:t>
            </a:r>
            <a:r>
              <a:rPr lang="en-US" altLang="ko-KR" sz="1600" dirty="0" smtClean="0"/>
              <a:t>” </a:t>
            </a:r>
            <a:r>
              <a:rPr lang="en-US" altLang="ko-KR" sz="1600" b="1" dirty="0"/>
              <a:t>IN</a:t>
            </a:r>
            <a:r>
              <a:rPr lang="en-US" altLang="ko-KR" sz="1600" dirty="0"/>
              <a:t> (</a:t>
            </a:r>
            <a:r>
              <a:rPr lang="en-US" altLang="ko-KR" sz="1600" b="1" dirty="0"/>
              <a:t>SELECT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gid</a:t>
            </a:r>
            <a:r>
              <a:rPr lang="en-US" altLang="ko-KR" sz="1600" dirty="0"/>
              <a:t> </a:t>
            </a:r>
            <a:r>
              <a:rPr lang="en-US" altLang="ko-KR" sz="1600" b="1" dirty="0"/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dijkstra_sp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road_link</a:t>
            </a:r>
            <a:r>
              <a:rPr lang="en-US" altLang="ko-KR" sz="1600" dirty="0"/>
              <a:t>', 3, 7</a:t>
            </a:r>
            <a:r>
              <a:rPr lang="en-US" altLang="ko-KR" sz="1600" dirty="0" smtClean="0"/>
              <a:t>))</a:t>
            </a:r>
          </a:p>
        </p:txBody>
      </p:sp>
      <p:pic>
        <p:nvPicPr>
          <p:cNvPr id="233474" name="Picture 2" descr="_images/qgis_query_buil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789039"/>
            <a:ext cx="3168352" cy="27808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3476" name="Picture 4" descr="_images/pgrouting_result_pat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3789039"/>
            <a:ext cx="3312368" cy="27603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67265" y="5937406"/>
            <a:ext cx="1660942" cy="2258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126876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en-US" altLang="ko-KR" b="0" dirty="0" err="1" smtClean="0"/>
              <a:t>Dijkstra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활용하기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888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ko-KR" altLang="en-US" sz="2100" dirty="0" smtClean="0"/>
              <a:t>유용한 함수 </a:t>
            </a:r>
            <a:r>
              <a:rPr lang="en-US" altLang="ko-KR" sz="2100" dirty="0" smtClean="0"/>
              <a:t>– matching.sql</a:t>
            </a:r>
          </a:p>
          <a:p>
            <a:pPr fontAlgn="base"/>
            <a:endParaRPr lang="en-US" altLang="ko-KR" sz="2100" dirty="0" smtClean="0"/>
          </a:p>
          <a:p>
            <a:pPr fontAlgn="base"/>
            <a:r>
              <a:rPr lang="en-US" altLang="ko-KR" sz="2100" dirty="0"/>
              <a:t>POINT(211894.692 447070.0273)</a:t>
            </a:r>
            <a:r>
              <a:rPr lang="ko-KR" altLang="en-US" sz="2100" dirty="0"/>
              <a:t>에서 </a:t>
            </a:r>
            <a:r>
              <a:rPr lang="en-US" altLang="ko-KR" sz="2100" dirty="0"/>
              <a:t>50</a:t>
            </a:r>
            <a:r>
              <a:rPr lang="ko-KR" altLang="en-US" sz="2100" dirty="0"/>
              <a:t>미터 반경 내 가장 가까운 링크의 </a:t>
            </a:r>
            <a:r>
              <a:rPr lang="en-US" altLang="ko-KR" sz="2100" dirty="0" err="1"/>
              <a:t>soruce</a:t>
            </a:r>
            <a:r>
              <a:rPr lang="en-US" altLang="ko-KR" sz="2100" dirty="0"/>
              <a:t>, target </a:t>
            </a:r>
            <a:r>
              <a:rPr lang="ko-KR" altLang="en-US" sz="2100" dirty="0" err="1"/>
              <a:t>노드</a:t>
            </a:r>
            <a:r>
              <a:rPr lang="ko-KR" altLang="en-US" sz="2100" dirty="0"/>
              <a:t> 정보를 검색</a:t>
            </a:r>
            <a:endParaRPr lang="en-US" altLang="ko-KR" sz="2100" dirty="0"/>
          </a:p>
          <a:p>
            <a:pPr lvl="1" fontAlgn="base"/>
            <a:r>
              <a:rPr lang="en-US" altLang="ko-KR" sz="2000" dirty="0"/>
              <a:t>SELECT </a:t>
            </a:r>
            <a:r>
              <a:rPr lang="en-US" altLang="ko-KR" sz="2000" dirty="0" err="1"/>
              <a:t>gid</a:t>
            </a:r>
            <a:r>
              <a:rPr lang="en-US" altLang="ko-KR" sz="2000" dirty="0"/>
              <a:t>, source, target </a:t>
            </a:r>
            <a:endParaRPr lang="en-US" altLang="ko-KR" sz="2000" dirty="0" smtClean="0"/>
          </a:p>
          <a:p>
            <a:pPr lvl="1" fontAlgn="base"/>
            <a:r>
              <a:rPr lang="en-US" altLang="ko-KR" sz="2000" dirty="0" smtClean="0"/>
              <a:t>FROM </a:t>
            </a:r>
            <a:r>
              <a:rPr lang="en-US" altLang="ko-KR" sz="2000" dirty="0" err="1"/>
              <a:t>road_link</a:t>
            </a:r>
            <a:r>
              <a:rPr lang="en-US" altLang="ko-KR" sz="2000" dirty="0"/>
              <a:t> </a:t>
            </a:r>
            <a:endParaRPr lang="en-US" altLang="ko-KR" sz="2000" dirty="0" smtClean="0"/>
          </a:p>
          <a:p>
            <a:pPr lvl="1" fontAlgn="base"/>
            <a:r>
              <a:rPr lang="en-US" altLang="ko-KR" sz="2000" dirty="0" smtClean="0"/>
              <a:t>WHERE </a:t>
            </a:r>
            <a:r>
              <a:rPr lang="en-US" altLang="ko-KR" sz="2000" dirty="0" err="1"/>
              <a:t>gid</a:t>
            </a:r>
            <a:r>
              <a:rPr lang="en-US" altLang="ko-KR" sz="2000" dirty="0"/>
              <a:t> IN (SELECT </a:t>
            </a:r>
            <a:r>
              <a:rPr lang="en-US" altLang="ko-KR" sz="2000" dirty="0" err="1"/>
              <a:t>find_nearest_link_within_distance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ST_AsText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ST_GeomFromText</a:t>
            </a:r>
            <a:r>
              <a:rPr lang="en-US" altLang="ko-KR" sz="2000" dirty="0"/>
              <a:t>('POINT(211894.692 447070.0273)', 2097)), 300, '</a:t>
            </a:r>
            <a:r>
              <a:rPr lang="en-US" altLang="ko-KR" sz="2000" dirty="0" err="1"/>
              <a:t>road_link</a:t>
            </a:r>
            <a:r>
              <a:rPr lang="en-US" altLang="ko-KR" sz="2000" dirty="0"/>
              <a:t>'));</a:t>
            </a:r>
          </a:p>
          <a:p>
            <a:pPr lvl="2" fontAlgn="base"/>
            <a:endParaRPr lang="en-US" altLang="ko-KR" sz="1600" dirty="0" smtClean="0"/>
          </a:p>
          <a:p>
            <a:pPr fontAlgn="base"/>
            <a:r>
              <a:rPr lang="en-US" altLang="ko-KR" sz="2100" dirty="0"/>
              <a:t>POINT(211894.692 447070.0273)</a:t>
            </a:r>
            <a:r>
              <a:rPr lang="ko-KR" altLang="en-US" sz="2100" dirty="0"/>
              <a:t>에서 </a:t>
            </a:r>
            <a:r>
              <a:rPr lang="en-US" altLang="ko-KR" sz="2100" dirty="0"/>
              <a:t>50</a:t>
            </a:r>
            <a:r>
              <a:rPr lang="ko-KR" altLang="en-US" sz="2100" dirty="0"/>
              <a:t>미터 반경 내 가장 가까운 </a:t>
            </a:r>
            <a:r>
              <a:rPr lang="ko-KR" altLang="en-US" sz="2100" dirty="0" err="1"/>
              <a:t>노드의</a:t>
            </a:r>
            <a:r>
              <a:rPr lang="ko-KR" altLang="en-US" sz="2100" dirty="0"/>
              <a:t> </a:t>
            </a:r>
            <a:r>
              <a:rPr lang="en-US" altLang="ko-KR" sz="2100" dirty="0" smtClean="0"/>
              <a:t>ID</a:t>
            </a:r>
            <a:r>
              <a:rPr lang="ko-KR" altLang="en-US" sz="2100" dirty="0"/>
              <a:t>와 좌표를 검색</a:t>
            </a:r>
            <a:endParaRPr lang="en-US" altLang="ko-KR" sz="2100" dirty="0"/>
          </a:p>
          <a:p>
            <a:pPr lvl="1" fontAlgn="base"/>
            <a:r>
              <a:rPr lang="en-US" altLang="ko-KR" sz="2100" dirty="0"/>
              <a:t>SELECT id, </a:t>
            </a:r>
            <a:r>
              <a:rPr lang="en-US" altLang="ko-KR" sz="2100" dirty="0" err="1"/>
              <a:t>ST_AsText</a:t>
            </a:r>
            <a:r>
              <a:rPr lang="en-US" altLang="ko-KR" sz="2100" dirty="0"/>
              <a:t>(</a:t>
            </a:r>
            <a:r>
              <a:rPr lang="en-US" altLang="ko-KR" sz="2100" dirty="0" err="1"/>
              <a:t>the_geom</a:t>
            </a:r>
            <a:r>
              <a:rPr lang="en-US" altLang="ko-KR" sz="2100" dirty="0"/>
              <a:t>) AS </a:t>
            </a:r>
            <a:r>
              <a:rPr lang="en-US" altLang="ko-KR" sz="2100" dirty="0" err="1"/>
              <a:t>wkt</a:t>
            </a:r>
            <a:r>
              <a:rPr lang="en-US" altLang="ko-KR" sz="2100" dirty="0"/>
              <a:t> </a:t>
            </a:r>
          </a:p>
          <a:p>
            <a:pPr lvl="1" fontAlgn="base"/>
            <a:r>
              <a:rPr lang="en-US" altLang="ko-KR" sz="2100" dirty="0"/>
              <a:t>FROM </a:t>
            </a:r>
            <a:r>
              <a:rPr lang="en-US" altLang="ko-KR" sz="2100" dirty="0" err="1"/>
              <a:t>vertices_tmp</a:t>
            </a:r>
            <a:r>
              <a:rPr lang="en-US" altLang="ko-KR" sz="2100" dirty="0"/>
              <a:t> </a:t>
            </a:r>
          </a:p>
          <a:p>
            <a:pPr lvl="1" fontAlgn="base"/>
            <a:r>
              <a:rPr lang="en-US" altLang="ko-KR" sz="2100" dirty="0"/>
              <a:t>WHERE id IN (SELECT </a:t>
            </a:r>
            <a:r>
              <a:rPr lang="en-US" altLang="ko-KR" sz="2100" dirty="0" err="1"/>
              <a:t>find_nearest_node_within_distance</a:t>
            </a:r>
            <a:r>
              <a:rPr lang="en-US" altLang="ko-KR" sz="2100" dirty="0"/>
              <a:t>(</a:t>
            </a:r>
            <a:r>
              <a:rPr lang="en-US" altLang="ko-KR" sz="2100" dirty="0" err="1"/>
              <a:t>ST_AsText</a:t>
            </a:r>
            <a:r>
              <a:rPr lang="en-US" altLang="ko-KR" sz="2100" dirty="0"/>
              <a:t>(</a:t>
            </a:r>
            <a:r>
              <a:rPr lang="en-US" altLang="ko-KR" sz="2100" dirty="0" err="1"/>
              <a:t>ST_GeomFromText</a:t>
            </a:r>
            <a:r>
              <a:rPr lang="en-US" altLang="ko-KR" sz="2100" dirty="0"/>
              <a:t>('POINT(211894.692 447070.0273)', 2097)), 50, '</a:t>
            </a:r>
            <a:r>
              <a:rPr lang="en-US" altLang="ko-KR" sz="2100" dirty="0" err="1"/>
              <a:t>road_link</a:t>
            </a:r>
            <a:r>
              <a:rPr lang="en-US" altLang="ko-KR" sz="2100" dirty="0"/>
              <a:t>'))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126876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en-US" altLang="ko-KR" b="0" dirty="0" err="1" smtClean="0"/>
              <a:t>Dijkstra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활용하기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8888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ko-KR" altLang="en-US" sz="3400" b="1" dirty="0"/>
              <a:t>탐색 경로의 도로 정보 </a:t>
            </a:r>
            <a:r>
              <a:rPr lang="ko-KR" altLang="en-US" sz="3400" b="1" dirty="0" smtClean="0"/>
              <a:t>확인</a:t>
            </a:r>
            <a:endParaRPr lang="en-US" altLang="ko-KR" sz="3400" b="1" dirty="0" smtClean="0"/>
          </a:p>
          <a:p>
            <a:pPr fontAlgn="base"/>
            <a:endParaRPr lang="en-US" altLang="ko-KR" sz="2400" b="1" dirty="0"/>
          </a:p>
          <a:p>
            <a:pPr fontAlgn="base"/>
            <a:r>
              <a:rPr lang="en-US" altLang="ko-KR" sz="2500" dirty="0"/>
              <a:t>SELECT </a:t>
            </a:r>
            <a:r>
              <a:rPr lang="en-US" altLang="ko-KR" sz="2500" dirty="0" err="1"/>
              <a:t>edge_id</a:t>
            </a:r>
            <a:r>
              <a:rPr lang="en-US" altLang="ko-KR" sz="2500" dirty="0"/>
              <a:t>, </a:t>
            </a:r>
            <a:r>
              <a:rPr lang="en-US" altLang="ko-KR" sz="2500" dirty="0" err="1"/>
              <a:t>vertex_id</a:t>
            </a:r>
            <a:r>
              <a:rPr lang="en-US" altLang="ko-KR" sz="2500" dirty="0"/>
              <a:t>, cost, </a:t>
            </a:r>
            <a:r>
              <a:rPr lang="en-US" altLang="ko-KR" sz="2500" dirty="0" err="1"/>
              <a:t>roadname_a</a:t>
            </a:r>
            <a:r>
              <a:rPr lang="en-US" altLang="ko-KR" sz="2500" dirty="0"/>
              <a:t>, </a:t>
            </a:r>
            <a:r>
              <a:rPr lang="en-US" altLang="ko-KR" sz="2500" dirty="0" err="1"/>
              <a:t>ST_AsText</a:t>
            </a:r>
            <a:r>
              <a:rPr lang="en-US" altLang="ko-KR" sz="2500" dirty="0"/>
              <a:t>(</a:t>
            </a:r>
            <a:r>
              <a:rPr lang="en-US" altLang="ko-KR" sz="2500" dirty="0" err="1"/>
              <a:t>the_geom</a:t>
            </a:r>
            <a:r>
              <a:rPr lang="en-US" altLang="ko-KR" sz="2500" dirty="0"/>
              <a:t>) as </a:t>
            </a:r>
            <a:r>
              <a:rPr lang="en-US" altLang="ko-KR" sz="2500" dirty="0" err="1"/>
              <a:t>wkt</a:t>
            </a:r>
            <a:endParaRPr lang="en-US" altLang="ko-KR" sz="2500" dirty="0"/>
          </a:p>
          <a:p>
            <a:pPr fontAlgn="base"/>
            <a:r>
              <a:rPr lang="en-US" altLang="ko-KR" sz="2500" dirty="0"/>
              <a:t>FROM </a:t>
            </a:r>
            <a:r>
              <a:rPr lang="en-US" altLang="ko-KR" sz="2500" dirty="0" err="1"/>
              <a:t>road_link</a:t>
            </a:r>
            <a:endParaRPr lang="en-US" altLang="ko-KR" sz="2500" dirty="0"/>
          </a:p>
          <a:p>
            <a:pPr fontAlgn="base"/>
            <a:r>
              <a:rPr lang="en-US" altLang="ko-KR" sz="2500" dirty="0"/>
              <a:t>JOIN</a:t>
            </a:r>
          </a:p>
          <a:p>
            <a:pPr fontAlgn="base"/>
            <a:r>
              <a:rPr lang="en-US" altLang="ko-KR" sz="2500" dirty="0"/>
              <a:t>(SELECT </a:t>
            </a:r>
            <a:r>
              <a:rPr lang="en-US" altLang="ko-KR" sz="2500" dirty="0" err="1"/>
              <a:t>vertex_id</a:t>
            </a:r>
            <a:r>
              <a:rPr lang="en-US" altLang="ko-KR" sz="2500" dirty="0"/>
              <a:t>, </a:t>
            </a:r>
            <a:r>
              <a:rPr lang="en-US" altLang="ko-KR" sz="2500" dirty="0" err="1"/>
              <a:t>edge_id</a:t>
            </a:r>
            <a:r>
              <a:rPr lang="en-US" altLang="ko-KR" sz="2500" dirty="0"/>
              <a:t>, cost FROM </a:t>
            </a:r>
            <a:r>
              <a:rPr lang="en-US" altLang="ko-KR" sz="2500" dirty="0" err="1"/>
              <a:t>shortest_path</a:t>
            </a:r>
            <a:r>
              <a:rPr lang="en-US" altLang="ko-KR" sz="2500" dirty="0"/>
              <a:t>('</a:t>
            </a:r>
          </a:p>
          <a:p>
            <a:pPr fontAlgn="base"/>
            <a:r>
              <a:rPr lang="en-US" altLang="ko-KR" sz="2500" dirty="0"/>
              <a:t>   SELECT </a:t>
            </a:r>
            <a:r>
              <a:rPr lang="en-US" altLang="ko-KR" sz="2500" dirty="0" err="1"/>
              <a:t>gid</a:t>
            </a:r>
            <a:r>
              <a:rPr lang="en-US" altLang="ko-KR" sz="2500" dirty="0"/>
              <a:t> AS id,</a:t>
            </a:r>
          </a:p>
          <a:p>
            <a:pPr fontAlgn="base"/>
            <a:r>
              <a:rPr lang="en-US" altLang="ko-KR" sz="2500" dirty="0"/>
              <a:t>       source::integer AS source,</a:t>
            </a:r>
          </a:p>
          <a:p>
            <a:pPr fontAlgn="base"/>
            <a:r>
              <a:rPr lang="en-US" altLang="ko-KR" sz="2500" dirty="0"/>
              <a:t>       target::integer AS target,</a:t>
            </a:r>
          </a:p>
          <a:p>
            <a:pPr fontAlgn="base"/>
            <a:r>
              <a:rPr lang="en-US" altLang="ko-KR" sz="2500" dirty="0"/>
              <a:t>       length::double precision AS cost</a:t>
            </a:r>
          </a:p>
          <a:p>
            <a:pPr fontAlgn="base"/>
            <a:r>
              <a:rPr lang="en-US" altLang="ko-KR" sz="2500" dirty="0"/>
              <a:t>   FROM </a:t>
            </a:r>
            <a:r>
              <a:rPr lang="en-US" altLang="ko-KR" sz="2500" dirty="0" err="1"/>
              <a:t>road_link</a:t>
            </a:r>
            <a:r>
              <a:rPr lang="en-US" altLang="ko-KR" sz="2500" dirty="0"/>
              <a:t>',</a:t>
            </a:r>
          </a:p>
          <a:p>
            <a:pPr fontAlgn="base"/>
            <a:r>
              <a:rPr lang="en-US" altLang="ko-KR" sz="2500" dirty="0"/>
              <a:t>   1385,</a:t>
            </a:r>
          </a:p>
          <a:p>
            <a:pPr fontAlgn="base"/>
            <a:r>
              <a:rPr lang="en-US" altLang="ko-KR" sz="2500" dirty="0"/>
              <a:t>   2059,</a:t>
            </a:r>
          </a:p>
          <a:p>
            <a:pPr fontAlgn="base"/>
            <a:r>
              <a:rPr lang="en-US" altLang="ko-KR" sz="2500" dirty="0"/>
              <a:t>   false,</a:t>
            </a:r>
          </a:p>
          <a:p>
            <a:pPr fontAlgn="base"/>
            <a:r>
              <a:rPr lang="en-US" altLang="ko-KR" sz="2500" dirty="0"/>
              <a:t>   false)) AS route</a:t>
            </a:r>
          </a:p>
          <a:p>
            <a:pPr fontAlgn="base"/>
            <a:r>
              <a:rPr lang="en-US" altLang="ko-KR" sz="2500" dirty="0"/>
              <a:t>ON</a:t>
            </a:r>
          </a:p>
          <a:p>
            <a:pPr fontAlgn="base"/>
            <a:r>
              <a:rPr lang="en-US" altLang="ko-KR" sz="2500" dirty="0"/>
              <a:t>   road_link.gid = </a:t>
            </a:r>
            <a:r>
              <a:rPr lang="en-US" altLang="ko-KR" sz="2500" dirty="0" err="1"/>
              <a:t>route.edge_id</a:t>
            </a:r>
            <a:r>
              <a:rPr lang="en-US" altLang="ko-KR" sz="2500" dirty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126876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en-US" altLang="ko-KR" b="0" dirty="0" err="1" smtClean="0"/>
              <a:t>Dijkstra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활용하기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8888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400" b="1" dirty="0"/>
              <a:t>탐색 경로 주변 </a:t>
            </a:r>
            <a:r>
              <a:rPr lang="en-US" altLang="ko-KR" sz="2400" b="1" dirty="0"/>
              <a:t>100</a:t>
            </a:r>
            <a:r>
              <a:rPr lang="ko-KR" altLang="en-US" sz="2400" b="1" dirty="0"/>
              <a:t>미터 이내의 </a:t>
            </a:r>
            <a:r>
              <a:rPr lang="en-US" altLang="ko-KR" sz="2400" b="1" dirty="0"/>
              <a:t>stores </a:t>
            </a:r>
            <a:r>
              <a:rPr lang="ko-KR" altLang="en-US" sz="2400" b="1" dirty="0"/>
              <a:t>찾기 </a:t>
            </a:r>
            <a:endParaRPr lang="en-US" altLang="ko-KR" sz="2400" b="1" dirty="0" smtClean="0"/>
          </a:p>
          <a:p>
            <a:pPr fontAlgn="base"/>
            <a:endParaRPr lang="en-US" altLang="ko-KR" sz="2400" b="1" dirty="0" smtClean="0"/>
          </a:p>
          <a:p>
            <a:pPr fontAlgn="base"/>
            <a:r>
              <a:rPr lang="en-US" altLang="ko-KR" sz="2100" dirty="0"/>
              <a:t>SELECT * </a:t>
            </a:r>
          </a:p>
          <a:p>
            <a:pPr fontAlgn="base"/>
            <a:r>
              <a:rPr lang="en-US" altLang="ko-KR" sz="2100" dirty="0"/>
              <a:t>FROM </a:t>
            </a:r>
            <a:r>
              <a:rPr lang="en-US" altLang="ko-KR" sz="2100" dirty="0" smtClean="0"/>
              <a:t>stores </a:t>
            </a:r>
            <a:endParaRPr lang="en-US" altLang="ko-KR" sz="2100" dirty="0"/>
          </a:p>
          <a:p>
            <a:pPr fontAlgn="base"/>
            <a:r>
              <a:rPr lang="en-US" altLang="ko-KR" sz="2100" dirty="0"/>
              <a:t>WHERE </a:t>
            </a:r>
            <a:r>
              <a:rPr lang="en-US" altLang="ko-KR" sz="2100" dirty="0" err="1" smtClean="0"/>
              <a:t>ST_Intersects</a:t>
            </a:r>
            <a:r>
              <a:rPr lang="en-US" altLang="ko-KR" sz="2100" dirty="0" smtClean="0"/>
              <a:t>(</a:t>
            </a:r>
            <a:r>
              <a:rPr lang="en-US" altLang="ko-KR" sz="2100" dirty="0" err="1" smtClean="0"/>
              <a:t>stores.the_geom</a:t>
            </a:r>
            <a:r>
              <a:rPr lang="en-US" altLang="ko-KR" sz="2100" dirty="0"/>
              <a:t>, </a:t>
            </a:r>
          </a:p>
          <a:p>
            <a:pPr fontAlgn="base"/>
            <a:r>
              <a:rPr lang="en-US" altLang="ko-KR" sz="2100" dirty="0"/>
              <a:t> (SELECT </a:t>
            </a:r>
            <a:r>
              <a:rPr lang="en-US" altLang="ko-KR" sz="2100" dirty="0" err="1"/>
              <a:t>ST_Buffer</a:t>
            </a:r>
            <a:r>
              <a:rPr lang="en-US" altLang="ko-KR" sz="2100" dirty="0"/>
              <a:t>(</a:t>
            </a:r>
            <a:r>
              <a:rPr lang="en-US" altLang="ko-KR" sz="2100" dirty="0" err="1"/>
              <a:t>ST_Union</a:t>
            </a:r>
            <a:r>
              <a:rPr lang="en-US" altLang="ko-KR" sz="2100" dirty="0"/>
              <a:t>(</a:t>
            </a:r>
            <a:r>
              <a:rPr lang="en-US" altLang="ko-KR" sz="2100" dirty="0" err="1"/>
              <a:t>road_link.the_geom</a:t>
            </a:r>
            <a:r>
              <a:rPr lang="en-US" altLang="ko-KR" sz="2100" dirty="0"/>
              <a:t>), 2000) </a:t>
            </a:r>
          </a:p>
          <a:p>
            <a:pPr fontAlgn="base"/>
            <a:r>
              <a:rPr lang="en-US" altLang="ko-KR" sz="2100" dirty="0"/>
              <a:t>            FROM </a:t>
            </a:r>
            <a:r>
              <a:rPr lang="en-US" altLang="ko-KR" sz="2100" dirty="0" err="1"/>
              <a:t>shortest_path</a:t>
            </a:r>
            <a:r>
              <a:rPr lang="en-US" altLang="ko-KR" sz="2100" dirty="0"/>
              <a:t>('SELECT </a:t>
            </a:r>
            <a:r>
              <a:rPr lang="en-US" altLang="ko-KR" sz="2100" dirty="0" err="1"/>
              <a:t>gid</a:t>
            </a:r>
            <a:r>
              <a:rPr lang="en-US" altLang="ko-KR" sz="2100" dirty="0"/>
              <a:t> as id, </a:t>
            </a:r>
          </a:p>
          <a:p>
            <a:pPr fontAlgn="base"/>
            <a:r>
              <a:rPr lang="en-US" altLang="ko-KR" sz="2100" dirty="0"/>
              <a:t>                    source::integer, </a:t>
            </a:r>
          </a:p>
          <a:p>
            <a:pPr fontAlgn="base"/>
            <a:r>
              <a:rPr lang="en-US" altLang="ko-KR" sz="2100" dirty="0"/>
              <a:t>                    target::integer, </a:t>
            </a:r>
          </a:p>
          <a:p>
            <a:pPr fontAlgn="base"/>
            <a:r>
              <a:rPr lang="en-US" altLang="ko-KR" sz="2100" dirty="0"/>
              <a:t>                    length::double precision as cost </a:t>
            </a:r>
          </a:p>
          <a:p>
            <a:pPr fontAlgn="base"/>
            <a:r>
              <a:rPr lang="en-US" altLang="ko-KR" sz="2100" dirty="0"/>
              <a:t>                FROM </a:t>
            </a:r>
            <a:r>
              <a:rPr lang="en-US" altLang="ko-KR" sz="2100" dirty="0" err="1"/>
              <a:t>road_link</a:t>
            </a:r>
            <a:r>
              <a:rPr lang="en-US" altLang="ko-KR" sz="2100" dirty="0"/>
              <a:t>', 3, 7, false, false) AS sp  </a:t>
            </a:r>
          </a:p>
          <a:p>
            <a:pPr fontAlgn="base"/>
            <a:r>
              <a:rPr lang="en-US" altLang="ko-KR" sz="2100" dirty="0"/>
              <a:t>           INNER JOIN </a:t>
            </a:r>
            <a:r>
              <a:rPr lang="en-US" altLang="ko-KR" sz="2100" dirty="0" err="1"/>
              <a:t>road_link</a:t>
            </a:r>
            <a:r>
              <a:rPr lang="en-US" altLang="ko-KR" sz="2100" dirty="0"/>
              <a:t> ON road_link.gid = </a:t>
            </a:r>
            <a:r>
              <a:rPr lang="en-US" altLang="ko-KR" sz="2100" dirty="0" err="1"/>
              <a:t>sp.edge_id</a:t>
            </a:r>
            <a:r>
              <a:rPr lang="en-US" altLang="ko-KR" sz="2100" dirty="0"/>
              <a:t>));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en-US" altLang="ko-KR" dirty="0" err="1" smtClean="0"/>
              <a:t>pgRouting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pgRouting</a:t>
            </a:r>
            <a:r>
              <a:rPr lang="en-US" altLang="ko-KR" dirty="0"/>
              <a:t> Demo</a:t>
            </a:r>
          </a:p>
          <a:p>
            <a:pPr lvl="1"/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websi.openvrp.com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map.veloland.ch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www.ridethecity.com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6"/>
              </a:rPr>
              <a:t>http</a:t>
            </a:r>
            <a:r>
              <a:rPr lang="en-US" altLang="ko-KR" dirty="0">
                <a:hlinkClick r:id="rId6"/>
              </a:rPr>
              <a:t>://</a:t>
            </a:r>
            <a:r>
              <a:rPr lang="en-US" altLang="ko-KR" dirty="0" smtClean="0">
                <a:hlinkClick r:id="rId6"/>
              </a:rPr>
              <a:t>www.pgrouting.org/gallery.html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Reference</a:t>
            </a:r>
          </a:p>
          <a:p>
            <a:pPr lvl="1"/>
            <a:r>
              <a:rPr lang="en-US" altLang="ko-KR" dirty="0">
                <a:hlinkClick r:id="rId7"/>
              </a:rPr>
              <a:t>http://www.pgrouting.org</a:t>
            </a:r>
            <a:r>
              <a:rPr lang="en-US" altLang="ko-KR" dirty="0" smtClean="0">
                <a:hlinkClick r:id="rId7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8"/>
              </a:rPr>
              <a:t>http://workshop.pgrouting.org</a:t>
            </a:r>
            <a:r>
              <a:rPr lang="en-US" altLang="ko-KR" dirty="0" smtClean="0">
                <a:hlinkClick r:id="rId8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9"/>
              </a:rPr>
              <a:t>http://underdark.wordpress.com/2011/02/07/a-beginners-guide-to-pgrouting</a:t>
            </a:r>
            <a:r>
              <a:rPr lang="en-US" altLang="ko-KR" dirty="0" smtClean="0">
                <a:hlinkClick r:id="rId9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10"/>
              </a:rPr>
              <a:t>https://github.com/pgRouting/pgrouting</a:t>
            </a:r>
            <a:r>
              <a:rPr lang="en-US" altLang="ko-KR" dirty="0" smtClean="0">
                <a:hlinkClick r:id="rId10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11"/>
              </a:rPr>
              <a:t>http://</a:t>
            </a:r>
            <a:r>
              <a:rPr lang="en-US" altLang="ko-KR" dirty="0" smtClean="0">
                <a:hlinkClick r:id="rId11"/>
              </a:rPr>
              <a:t>2011.foss4g.org/sites/2011.foss4g.org/files/slides/FOSS4G2011_pgrouting2.pdf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12"/>
              </a:rPr>
              <a:t>http://</a:t>
            </a:r>
            <a:r>
              <a:rPr lang="en-US" altLang="ko-KR" dirty="0" smtClean="0">
                <a:hlinkClick r:id="rId12"/>
              </a:rPr>
              <a:t>2010.foss4g.org/presentations/3284.pdf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fontAlgn="base"/>
            <a:r>
              <a:rPr lang="en-US" altLang="ko-KR" dirty="0" err="1"/>
              <a:t>PostGIS</a:t>
            </a:r>
            <a:r>
              <a:rPr lang="en-US" altLang="ko-KR" dirty="0"/>
              <a:t> - </a:t>
            </a:r>
            <a:r>
              <a:rPr lang="en-US" altLang="ko-KR" dirty="0">
                <a:hlinkClick r:id="rId3"/>
              </a:rPr>
              <a:t>http://postgis.org/</a:t>
            </a:r>
            <a:endParaRPr lang="en-US" altLang="ko-KR" dirty="0"/>
          </a:p>
          <a:p>
            <a:pPr lvl="1" fontAlgn="base"/>
            <a:r>
              <a:rPr lang="en-US" altLang="ko-KR" dirty="0"/>
              <a:t>Docs - </a:t>
            </a:r>
            <a:r>
              <a:rPr lang="en-US" altLang="ko-KR" dirty="0">
                <a:hlinkClick r:id="rId4"/>
              </a:rPr>
              <a:t>http://postgis.org/docs/</a:t>
            </a:r>
            <a:endParaRPr lang="en-US" altLang="ko-KR" dirty="0"/>
          </a:p>
          <a:p>
            <a:pPr fontAlgn="base"/>
            <a:r>
              <a:rPr lang="en-US" altLang="ko-KR" dirty="0" err="1"/>
              <a:t>PostgreSQL</a:t>
            </a:r>
            <a:r>
              <a:rPr lang="en-US" altLang="ko-KR" dirty="0"/>
              <a:t> - </a:t>
            </a:r>
            <a:r>
              <a:rPr lang="en-US" altLang="ko-KR" dirty="0">
                <a:hlinkClick r:id="rId5"/>
              </a:rPr>
              <a:t>http://www.postgresl.org/</a:t>
            </a:r>
            <a:endParaRPr lang="en-US" altLang="ko-KR" dirty="0"/>
          </a:p>
          <a:p>
            <a:pPr lvl="1" fontAlgn="base"/>
            <a:r>
              <a:rPr lang="en-US" altLang="ko-KR" dirty="0"/>
              <a:t>Downloads - </a:t>
            </a:r>
            <a:r>
              <a:rPr lang="en-US" altLang="ko-KR" dirty="0">
                <a:hlinkClick r:id="rId6"/>
              </a:rPr>
              <a:t>http://www.postgresql.org/download/</a:t>
            </a:r>
            <a:endParaRPr lang="en-US" altLang="ko-KR" dirty="0"/>
          </a:p>
          <a:p>
            <a:pPr lvl="1" fontAlgn="base"/>
            <a:r>
              <a:rPr lang="en-US" altLang="ko-KR" dirty="0"/>
              <a:t>Docs - </a:t>
            </a:r>
            <a:r>
              <a:rPr lang="en-US" altLang="ko-KR" dirty="0">
                <a:hlinkClick r:id="rId7"/>
              </a:rPr>
              <a:t>http://www.postgresql.org/docs/</a:t>
            </a:r>
            <a:endParaRPr lang="en-US" altLang="ko-KR" dirty="0"/>
          </a:p>
          <a:p>
            <a:pPr lvl="1" fontAlgn="base"/>
            <a:r>
              <a:rPr lang="en-US" altLang="ko-KR" dirty="0"/>
              <a:t>JDBC Driver - </a:t>
            </a:r>
            <a:r>
              <a:rPr lang="en-US" altLang="ko-KR" dirty="0">
                <a:hlinkClick r:id="rId8"/>
              </a:rPr>
              <a:t>http://jdbc.postgresql.org/</a:t>
            </a:r>
            <a:endParaRPr lang="en-US" altLang="ko-KR" dirty="0"/>
          </a:p>
          <a:p>
            <a:pPr lvl="1" fontAlgn="base"/>
            <a:r>
              <a:rPr lang="en-US" altLang="ko-KR" dirty="0" err="1"/>
              <a:t>.Net</a:t>
            </a:r>
            <a:r>
              <a:rPr lang="en-US" altLang="ko-KR" dirty="0"/>
              <a:t> Driver - </a:t>
            </a:r>
            <a:r>
              <a:rPr lang="en-US" altLang="ko-KR" dirty="0">
                <a:hlinkClick r:id="rId9"/>
              </a:rPr>
              <a:t>http://npgsql.projects.postgresql.org/</a:t>
            </a:r>
            <a:endParaRPr lang="en-US" altLang="ko-KR" dirty="0"/>
          </a:p>
          <a:p>
            <a:pPr lvl="1" fontAlgn="base"/>
            <a:r>
              <a:rPr lang="en-US" altLang="ko-KR" dirty="0"/>
              <a:t>Python Driver - </a:t>
            </a:r>
            <a:r>
              <a:rPr lang="en-US" altLang="ko-KR" dirty="0">
                <a:hlinkClick r:id="rId10"/>
              </a:rPr>
              <a:t>http://www.pygresql.org/</a:t>
            </a:r>
            <a:endParaRPr lang="en-US" altLang="ko-KR" dirty="0"/>
          </a:p>
          <a:p>
            <a:pPr lvl="1" fontAlgn="base"/>
            <a:r>
              <a:rPr lang="en-US" altLang="ko-KR" dirty="0"/>
              <a:t>C/C++ Driver - </a:t>
            </a:r>
            <a:r>
              <a:rPr lang="en-US" altLang="ko-KR" dirty="0">
                <a:hlinkClick r:id="rId11"/>
              </a:rPr>
              <a:t>http://www.postgresql.org/docs/8.4/static/libpq.html</a:t>
            </a:r>
            <a:endParaRPr lang="en-US" altLang="ko-KR" dirty="0"/>
          </a:p>
          <a:p>
            <a:pPr fontAlgn="base"/>
            <a:r>
              <a:rPr lang="en-US" altLang="ko-KR" dirty="0" err="1"/>
              <a:t>PgAdmin</a:t>
            </a:r>
            <a:r>
              <a:rPr lang="en-US" altLang="ko-KR" dirty="0"/>
              <a:t> III - </a:t>
            </a:r>
            <a:r>
              <a:rPr lang="en-US" altLang="ko-KR" dirty="0">
                <a:hlinkClick r:id="rId12"/>
              </a:rPr>
              <a:t>http://www.pgadmin.org/</a:t>
            </a:r>
            <a:endParaRPr lang="en-US" altLang="ko-KR" dirty="0"/>
          </a:p>
          <a:p>
            <a:pPr fontAlgn="base"/>
            <a:r>
              <a:rPr lang="en-US" altLang="ko-KR" dirty="0"/>
              <a:t>Open Source Desktop Clients</a:t>
            </a:r>
          </a:p>
          <a:p>
            <a:pPr lvl="1" fontAlgn="base"/>
            <a:r>
              <a:rPr lang="en-US" altLang="ko-KR" dirty="0" err="1"/>
              <a:t>uDig</a:t>
            </a:r>
            <a:r>
              <a:rPr lang="en-US" altLang="ko-KR" dirty="0"/>
              <a:t> - </a:t>
            </a:r>
            <a:r>
              <a:rPr lang="en-US" altLang="ko-KR" dirty="0">
                <a:hlinkClick r:id="rId13"/>
              </a:rPr>
              <a:t>http://udig.refractions.net/</a:t>
            </a:r>
            <a:endParaRPr lang="en-US" altLang="ko-KR" dirty="0"/>
          </a:p>
          <a:p>
            <a:pPr lvl="1" fontAlgn="base"/>
            <a:r>
              <a:rPr lang="en-US" altLang="ko-KR" dirty="0"/>
              <a:t>QGIS - </a:t>
            </a:r>
            <a:r>
              <a:rPr lang="en-US" altLang="ko-KR" dirty="0">
                <a:hlinkClick r:id="rId14"/>
              </a:rPr>
              <a:t>http://qgis.org/</a:t>
            </a:r>
            <a:endParaRPr lang="en-US" altLang="ko-KR" dirty="0"/>
          </a:p>
          <a:p>
            <a:pPr lvl="1" fontAlgn="base"/>
            <a:r>
              <a:rPr lang="en-US" altLang="ko-KR" dirty="0" err="1"/>
              <a:t>OpenJUMP</a:t>
            </a:r>
            <a:r>
              <a:rPr lang="en-US" altLang="ko-KR" dirty="0"/>
              <a:t> - </a:t>
            </a:r>
            <a:r>
              <a:rPr lang="en-US" altLang="ko-KR" dirty="0">
                <a:hlinkClick r:id="rId15"/>
              </a:rPr>
              <a:t>http://openjump.org/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2.1 PostGIS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– Stack Builder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2" y="955419"/>
            <a:ext cx="3686276" cy="284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55419"/>
            <a:ext cx="3686276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" y="3890168"/>
            <a:ext cx="3686276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90168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2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2.1 PostGIS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– Stack Builder</a:t>
            </a:r>
            <a:endParaRPr lang="ko-KR" alt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0" y="955419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55419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0" y="3886200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86200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547664" y="5469405"/>
            <a:ext cx="1662443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dirty="0" smtClean="0"/>
              <a:t>Password : </a:t>
            </a:r>
            <a:r>
              <a:rPr lang="en-US" altLang="ko-KR" sz="1400" dirty="0" err="1" smtClean="0"/>
              <a:t>postgis</a:t>
            </a:r>
            <a:endParaRPr lang="ko-KR" altLang="en-US" sz="1400" dirty="0"/>
          </a:p>
        </p:txBody>
      </p:sp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61690"/>
            <a:ext cx="2985042" cy="112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51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2.1 PostGIS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– Stack Builder</a:t>
            </a:r>
            <a:endParaRPr lang="ko-KR" altLang="en-US" dirty="0"/>
          </a:p>
        </p:txBody>
      </p:sp>
      <p:pic>
        <p:nvPicPr>
          <p:cNvPr id="1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09" y="940724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40724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43650" r="82040" b="24104"/>
          <a:stretch/>
        </p:blipFill>
        <p:spPr bwMode="auto">
          <a:xfrm>
            <a:off x="831509" y="4005064"/>
            <a:ext cx="2235200" cy="2358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29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아래 예는 </a:t>
            </a:r>
            <a:r>
              <a:rPr lang="en-US" altLang="ko-KR" sz="2400" dirty="0" err="1" smtClean="0"/>
              <a:t>postgreSQL</a:t>
            </a:r>
            <a:r>
              <a:rPr lang="en-US" altLang="ko-KR" sz="2400" dirty="0" smtClean="0"/>
              <a:t> </a:t>
            </a:r>
            <a:r>
              <a:rPr lang="en-US" altLang="ko-KR" sz="2400" dirty="0" smtClean="0"/>
              <a:t>9.2 </a:t>
            </a:r>
            <a:r>
              <a:rPr lang="ko-KR" altLang="en-US" sz="2400" dirty="0" smtClean="0"/>
              <a:t>버전에 </a:t>
            </a:r>
            <a:r>
              <a:rPr lang="en-US" altLang="ko-KR" sz="2400" dirty="0" err="1" smtClean="0"/>
              <a:t>PostGIS</a:t>
            </a:r>
            <a:r>
              <a:rPr lang="en-US" altLang="ko-KR" sz="2400" dirty="0" smtClean="0"/>
              <a:t> </a:t>
            </a:r>
            <a:r>
              <a:rPr lang="en-US" altLang="ko-KR" sz="2400" dirty="0" smtClean="0"/>
              <a:t>2.0.3-2 </a:t>
            </a:r>
            <a:r>
              <a:rPr lang="ko-KR" altLang="en-US" sz="2400" dirty="0" smtClean="0"/>
              <a:t>버전을 설치하는 과정 </a:t>
            </a:r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http://postgis.net/windows_downloads </a:t>
            </a:r>
            <a:r>
              <a:rPr lang="ko-KR" altLang="en-US" sz="2400" dirty="0" smtClean="0"/>
              <a:t>이동</a:t>
            </a:r>
            <a:endParaRPr lang="en-US" altLang="ko-KR" sz="2400" dirty="0"/>
          </a:p>
          <a:p>
            <a:r>
              <a:rPr lang="ko-KR" altLang="en-US" sz="2400" dirty="0" smtClean="0"/>
              <a:t>설치된 </a:t>
            </a:r>
            <a:r>
              <a:rPr lang="en-US" altLang="ko-KR" sz="2400" dirty="0" smtClean="0"/>
              <a:t>PostgreSQL </a:t>
            </a:r>
            <a:r>
              <a:rPr lang="ko-KR" altLang="en-US" sz="2400" dirty="0" smtClean="0"/>
              <a:t>버전과 </a:t>
            </a:r>
            <a:r>
              <a:rPr lang="ko-KR" altLang="en-US" sz="2400" dirty="0"/>
              <a:t>호환하는 </a:t>
            </a:r>
            <a:r>
              <a:rPr lang="en-US" altLang="ko-KR" sz="2400" dirty="0" err="1"/>
              <a:t>PostGIS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2.0.3 </a:t>
            </a:r>
            <a:r>
              <a:rPr lang="ko-KR" altLang="en-US" sz="2400" dirty="0"/>
              <a:t>바이너리 버전 </a:t>
            </a:r>
            <a:r>
              <a:rPr lang="ko-KR" altLang="en-US" sz="2400" dirty="0" smtClean="0"/>
              <a:t>다운로드</a:t>
            </a:r>
            <a:r>
              <a:rPr lang="en-US" altLang="ko-KR" sz="2400" dirty="0" smtClean="0"/>
              <a:t>, ex)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postgis-pg92-binaries-2.0.3w32(64)-2.zip</a:t>
            </a:r>
            <a:endParaRPr lang="en-US" altLang="ko-KR" sz="2400" dirty="0"/>
          </a:p>
          <a:p>
            <a:r>
              <a:rPr lang="ko-KR" altLang="en-US" sz="2400" dirty="0" smtClean="0"/>
              <a:t>압축 </a:t>
            </a:r>
            <a:r>
              <a:rPr lang="ko-KR" altLang="en-US" sz="2400" dirty="0"/>
              <a:t>해제 후 </a:t>
            </a:r>
            <a:r>
              <a:rPr lang="en-US" altLang="ko-KR" sz="2400" dirty="0" smtClean="0"/>
              <a:t>postgis-pg92-binaries-2.0.3w32(64)-2 </a:t>
            </a:r>
            <a:r>
              <a:rPr lang="ko-KR" altLang="en-US" sz="2400" dirty="0"/>
              <a:t>폴더로 이동</a:t>
            </a:r>
            <a:endParaRPr lang="en-US" altLang="ko-KR" sz="2400" dirty="0"/>
          </a:p>
          <a:p>
            <a:r>
              <a:rPr lang="en-US" altLang="ko-KR" sz="2400" dirty="0" smtClean="0"/>
              <a:t>makepostgisdb.bat </a:t>
            </a:r>
            <a:r>
              <a:rPr lang="ko-KR" altLang="en-US" sz="2400" dirty="0"/>
              <a:t>파일의 연결정보 및 경로를 수정</a:t>
            </a:r>
            <a:endParaRPr lang="en-US" altLang="ko-KR" sz="2400" dirty="0"/>
          </a:p>
          <a:p>
            <a:r>
              <a:rPr lang="en-US" altLang="ko-KR" sz="2400" dirty="0" smtClean="0"/>
              <a:t>makepostgisdb.bat  </a:t>
            </a:r>
            <a:r>
              <a:rPr lang="ko-KR" altLang="en-US" sz="2400" dirty="0"/>
              <a:t>파일 실행하여 </a:t>
            </a:r>
            <a:r>
              <a:rPr lang="en-US" altLang="ko-KR" sz="2400" dirty="0"/>
              <a:t>PostGIS</a:t>
            </a:r>
            <a:r>
              <a:rPr lang="ko-KR" altLang="en-US" sz="2400" dirty="0"/>
              <a:t> 설치</a:t>
            </a:r>
            <a:r>
              <a:rPr lang="en-US" altLang="ko-KR" sz="2400" dirty="0"/>
              <a:t> 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PostGIS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- Binaries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23528" y="1340768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PostgreSQL + PostGIS Binaries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200" dirty="0"/>
              <a:t>set PGPORT=</a:t>
            </a:r>
            <a:r>
              <a:rPr lang="en-US" altLang="ko-KR" sz="1200" b="1" dirty="0">
                <a:solidFill>
                  <a:srgbClr val="0070C0"/>
                </a:solidFill>
              </a:rPr>
              <a:t>5432</a:t>
            </a:r>
          </a:p>
          <a:p>
            <a:r>
              <a:rPr lang="en-US" altLang="ko-KR" sz="1200" dirty="0"/>
              <a:t>set PGHOST=</a:t>
            </a:r>
            <a:r>
              <a:rPr lang="en-US" altLang="ko-KR" sz="1200" b="1" dirty="0" err="1">
                <a:solidFill>
                  <a:srgbClr val="0070C0"/>
                </a:solidFill>
              </a:rPr>
              <a:t>localhost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dirty="0"/>
              <a:t>set PGUSER=</a:t>
            </a:r>
            <a:r>
              <a:rPr lang="en-US" altLang="ko-KR" sz="1200" b="1" dirty="0" err="1">
                <a:solidFill>
                  <a:srgbClr val="0070C0"/>
                </a:solidFill>
              </a:rPr>
              <a:t>postgres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dirty="0"/>
              <a:t>set </a:t>
            </a:r>
            <a:r>
              <a:rPr lang="en-US" altLang="ko-KR" sz="1200" dirty="0" smtClean="0"/>
              <a:t>PGPASSWORD=</a:t>
            </a:r>
            <a:r>
              <a:rPr lang="en-US" altLang="ko-KR" sz="1200" b="1" dirty="0" err="1">
                <a:solidFill>
                  <a:srgbClr val="0070C0"/>
                </a:solidFill>
              </a:rPr>
              <a:t>postgis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dirty="0"/>
              <a:t>set THEDB=</a:t>
            </a:r>
            <a:r>
              <a:rPr lang="en-US" altLang="ko-KR" sz="1200" b="1" dirty="0" err="1">
                <a:solidFill>
                  <a:srgbClr val="0070C0"/>
                </a:solidFill>
              </a:rPr>
              <a:t>template_postgis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dirty="0"/>
              <a:t>set PGBIN=</a:t>
            </a:r>
            <a:r>
              <a:rPr lang="en-US" altLang="ko-KR" sz="1200" b="1" dirty="0">
                <a:solidFill>
                  <a:srgbClr val="0070C0"/>
                </a:solidFill>
              </a:rPr>
              <a:t>C:\Program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Files\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PostgreSQL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\9.2\bin</a:t>
            </a:r>
            <a:r>
              <a:rPr lang="en-US" altLang="ko-KR" sz="1200" b="1" dirty="0">
                <a:solidFill>
                  <a:srgbClr val="0070C0"/>
                </a:solidFill>
              </a:rPr>
              <a:t>\</a:t>
            </a:r>
          </a:p>
          <a:p>
            <a:r>
              <a:rPr lang="en-US" altLang="ko-KR" sz="1200" dirty="0"/>
              <a:t>set PGLIB=</a:t>
            </a:r>
            <a:r>
              <a:rPr lang="en-US" altLang="ko-KR" sz="1200" b="1" dirty="0">
                <a:solidFill>
                  <a:srgbClr val="0070C0"/>
                </a:solidFill>
              </a:rPr>
              <a:t>C:\Program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Files\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PostgreSQL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\9.2\lib</a:t>
            </a:r>
            <a:r>
              <a:rPr lang="en-US" altLang="ko-KR" sz="1200" b="1" dirty="0">
                <a:solidFill>
                  <a:srgbClr val="0070C0"/>
                </a:solidFill>
              </a:rPr>
              <a:t>\</a:t>
            </a:r>
          </a:p>
          <a:p>
            <a:r>
              <a:rPr lang="en-US" altLang="ko-KR" sz="1200" dirty="0"/>
              <a:t>set POSTGISVER=1.5</a:t>
            </a:r>
          </a:p>
          <a:p>
            <a:r>
              <a:rPr lang="en-US" altLang="ko-KR" sz="1200" dirty="0" err="1"/>
              <a:t>xcopy</a:t>
            </a:r>
            <a:r>
              <a:rPr lang="en-US" altLang="ko-KR" sz="1200" dirty="0"/>
              <a:t> bin\*.* "%PGBIN%"</a:t>
            </a:r>
          </a:p>
          <a:p>
            <a:r>
              <a:rPr lang="en-US" altLang="ko-KR" sz="1200" dirty="0" err="1"/>
              <a:t>xcopy</a:t>
            </a:r>
            <a:r>
              <a:rPr lang="en-US" altLang="ko-KR" sz="1200" dirty="0"/>
              <a:t> /I /S bin\</a:t>
            </a:r>
            <a:r>
              <a:rPr lang="en-US" altLang="ko-KR" sz="1200" dirty="0" err="1"/>
              <a:t>postgisgui</a:t>
            </a:r>
            <a:r>
              <a:rPr lang="en-US" altLang="ko-KR" sz="1200" dirty="0"/>
              <a:t>\* "%PGBIN%\</a:t>
            </a:r>
            <a:r>
              <a:rPr lang="en-US" altLang="ko-KR" sz="1200" dirty="0" err="1"/>
              <a:t>postgisgui</a:t>
            </a:r>
            <a:r>
              <a:rPr lang="en-US" altLang="ko-KR" sz="1200" dirty="0"/>
              <a:t>"</a:t>
            </a:r>
          </a:p>
          <a:p>
            <a:r>
              <a:rPr lang="en-US" altLang="ko-KR" sz="1200" dirty="0" err="1"/>
              <a:t>xcopy</a:t>
            </a:r>
            <a:r>
              <a:rPr lang="en-US" altLang="ko-KR" sz="1200" dirty="0"/>
              <a:t> lib\*.* "%PGLIB%"</a:t>
            </a:r>
          </a:p>
          <a:p>
            <a:r>
              <a:rPr lang="en-US" altLang="ko-KR" sz="1200" dirty="0"/>
              <a:t>"%PGBIN%\</a:t>
            </a:r>
            <a:r>
              <a:rPr lang="en-US" altLang="ko-KR" sz="1200" dirty="0" err="1"/>
              <a:t>psql</a:t>
            </a:r>
            <a:r>
              <a:rPr lang="en-US" altLang="ko-KR" sz="1200" dirty="0"/>
              <a:t>"  -c "CREATE DATABASE %THEDB%"</a:t>
            </a:r>
          </a:p>
          <a:p>
            <a:r>
              <a:rPr lang="en-US" altLang="ko-KR" sz="1200" dirty="0"/>
              <a:t>"%PGBIN%\</a:t>
            </a:r>
            <a:r>
              <a:rPr lang="en-US" altLang="ko-KR" sz="1200" dirty="0" err="1"/>
              <a:t>psql</a:t>
            </a:r>
            <a:r>
              <a:rPr lang="en-US" altLang="ko-KR" sz="1200" dirty="0"/>
              <a:t>"  -d "%THEDB%" -c "CREATE LANGUAGE </a:t>
            </a:r>
            <a:r>
              <a:rPr lang="en-US" altLang="ko-KR" sz="1200" dirty="0" err="1"/>
              <a:t>plpgsql</a:t>
            </a:r>
            <a:r>
              <a:rPr lang="en-US" altLang="ko-KR" sz="1200" dirty="0"/>
              <a:t>"</a:t>
            </a:r>
          </a:p>
          <a:p>
            <a:r>
              <a:rPr lang="en-US" altLang="ko-KR" sz="1200" dirty="0"/>
              <a:t>"%PGBIN%\</a:t>
            </a:r>
            <a:r>
              <a:rPr lang="en-US" altLang="ko-KR" sz="1200" dirty="0" err="1"/>
              <a:t>psql</a:t>
            </a:r>
            <a:r>
              <a:rPr lang="en-US" altLang="ko-KR" sz="1200" dirty="0"/>
              <a:t>"  -d "%THEDB%" -f "share\</a:t>
            </a:r>
            <a:r>
              <a:rPr lang="en-US" altLang="ko-KR" sz="1200" dirty="0" err="1"/>
              <a:t>contrib</a:t>
            </a:r>
            <a:r>
              <a:rPr lang="en-US" altLang="ko-KR" sz="1200" dirty="0"/>
              <a:t>\</a:t>
            </a:r>
            <a:r>
              <a:rPr lang="en-US" altLang="ko-KR" sz="1200" dirty="0" err="1"/>
              <a:t>postgis</a:t>
            </a:r>
            <a:r>
              <a:rPr lang="en-US" altLang="ko-KR" sz="1200" dirty="0"/>
              <a:t>-%POSTGISVER%\postgis.sql"</a:t>
            </a:r>
          </a:p>
          <a:p>
            <a:r>
              <a:rPr lang="en-US" altLang="ko-KR" sz="1200" dirty="0"/>
              <a:t>"%PGBIN%\</a:t>
            </a:r>
            <a:r>
              <a:rPr lang="en-US" altLang="ko-KR" sz="1200" dirty="0" err="1"/>
              <a:t>psql</a:t>
            </a:r>
            <a:r>
              <a:rPr lang="en-US" altLang="ko-KR" sz="1200" dirty="0"/>
              <a:t>"  -d "%THEDB%" -f "share\</a:t>
            </a:r>
            <a:r>
              <a:rPr lang="en-US" altLang="ko-KR" sz="1200" dirty="0" err="1"/>
              <a:t>contrib</a:t>
            </a:r>
            <a:r>
              <a:rPr lang="en-US" altLang="ko-KR" sz="1200" dirty="0"/>
              <a:t>\</a:t>
            </a:r>
            <a:r>
              <a:rPr lang="en-US" altLang="ko-KR" sz="1200" dirty="0" err="1"/>
              <a:t>postgis</a:t>
            </a:r>
            <a:r>
              <a:rPr lang="en-US" altLang="ko-KR" sz="1200" dirty="0"/>
              <a:t>-%POSTGISVER%\spatial_ref_sys.sql"</a:t>
            </a:r>
          </a:p>
          <a:p>
            <a:r>
              <a:rPr lang="en-US" altLang="ko-KR" sz="1200" dirty="0"/>
              <a:t>"%PGBIN%\</a:t>
            </a:r>
            <a:r>
              <a:rPr lang="en-US" altLang="ko-KR" sz="1200" dirty="0" err="1"/>
              <a:t>psql</a:t>
            </a:r>
            <a:r>
              <a:rPr lang="en-US" altLang="ko-KR" sz="1200" dirty="0"/>
              <a:t>"  -d "%THEDB%" -f "share\</a:t>
            </a:r>
            <a:r>
              <a:rPr lang="en-US" altLang="ko-KR" sz="1200" dirty="0" err="1"/>
              <a:t>contrib</a:t>
            </a:r>
            <a:r>
              <a:rPr lang="en-US" altLang="ko-KR" sz="1200" dirty="0"/>
              <a:t>\</a:t>
            </a:r>
            <a:r>
              <a:rPr lang="en-US" altLang="ko-KR" sz="1200" dirty="0" err="1"/>
              <a:t>postgis</a:t>
            </a:r>
            <a:r>
              <a:rPr lang="en-US" altLang="ko-KR" sz="1200" dirty="0"/>
              <a:t>-%POSTGISVER%\postgis_comments.sql"</a:t>
            </a:r>
          </a:p>
          <a:p>
            <a:endParaRPr lang="en-US" altLang="ko-KR" sz="1200" dirty="0"/>
          </a:p>
          <a:p>
            <a:r>
              <a:rPr lang="en-US" altLang="ko-KR" sz="1200" dirty="0"/>
              <a:t>REM Uncomment the below line if this is a template database</a:t>
            </a:r>
          </a:p>
          <a:p>
            <a:r>
              <a:rPr lang="en-US" altLang="ko-KR" sz="1200" dirty="0"/>
              <a:t>REM "%PGBIN%\</a:t>
            </a:r>
            <a:r>
              <a:rPr lang="en-US" altLang="ko-KR" sz="1200" dirty="0" err="1"/>
              <a:t>psql</a:t>
            </a:r>
            <a:r>
              <a:rPr lang="en-US" altLang="ko-KR" sz="1200" dirty="0"/>
              <a:t>" -d "%THEDB%" -c "UPDATE </a:t>
            </a:r>
            <a:r>
              <a:rPr lang="en-US" altLang="ko-KR" sz="1200" dirty="0" err="1"/>
              <a:t>pg_database</a:t>
            </a:r>
            <a:r>
              <a:rPr lang="en-US" altLang="ko-KR" sz="1200" dirty="0"/>
              <a:t> SET </a:t>
            </a:r>
            <a:r>
              <a:rPr lang="en-US" altLang="ko-KR" sz="1200" dirty="0" err="1"/>
              <a:t>datistemplate</a:t>
            </a:r>
            <a:r>
              <a:rPr lang="en-US" altLang="ko-KR" sz="1200" dirty="0"/>
              <a:t> = true WHERE </a:t>
            </a:r>
            <a:r>
              <a:rPr lang="en-US" altLang="ko-KR" sz="1200" dirty="0" err="1"/>
              <a:t>datname</a:t>
            </a:r>
            <a:r>
              <a:rPr lang="en-US" altLang="ko-KR" sz="1200" dirty="0"/>
              <a:t> = '%THEDB%';GRANT ALL ON </a:t>
            </a:r>
            <a:r>
              <a:rPr lang="en-US" altLang="ko-KR" sz="1200" dirty="0" err="1"/>
              <a:t>geometry_columns</a:t>
            </a:r>
            <a:r>
              <a:rPr lang="en-US" altLang="ko-KR" sz="1200" dirty="0"/>
              <a:t> TO PUBLIC; GRANT ALL ON </a:t>
            </a:r>
            <a:r>
              <a:rPr lang="en-US" altLang="ko-KR" sz="1200" dirty="0" err="1"/>
              <a:t>spatial_ref_sys</a:t>
            </a:r>
            <a:r>
              <a:rPr lang="en-US" altLang="ko-KR" sz="1200" dirty="0"/>
              <a:t> TO </a:t>
            </a:r>
            <a:r>
              <a:rPr lang="en-US" altLang="ko-KR" sz="1200" dirty="0" smtClean="0"/>
              <a:t>PUBLIC“</a:t>
            </a:r>
            <a:endParaRPr lang="en-US" altLang="ko-KR" sz="1200" dirty="0"/>
          </a:p>
          <a:p>
            <a:r>
              <a:rPr lang="en-US" altLang="ko-KR" sz="1200" dirty="0" smtClean="0"/>
              <a:t>pause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PostGIS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- Binaries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23528" y="1340768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makepostgisdb.bat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8654" r="16984" b="5094"/>
          <a:stretch/>
        </p:blipFill>
        <p:spPr bwMode="auto">
          <a:xfrm>
            <a:off x="1061839" y="1844824"/>
            <a:ext cx="6606505" cy="451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en-US" altLang="ko-KR" dirty="0" err="1" smtClean="0"/>
              <a:t>PostGIS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87624" y="6211669"/>
            <a:ext cx="633670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다운로드</a:t>
            </a:r>
            <a:r>
              <a:rPr lang="en-US" altLang="ko-KR" dirty="0" smtClean="0">
                <a:hlinkClick r:id="rId4"/>
              </a:rPr>
              <a:t>: http://opengeo.org/technology/suite/download/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34275" y="4221088"/>
            <a:ext cx="4401821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9592" y="1196752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OpenGeoSuite</a:t>
            </a:r>
            <a:r>
              <a:rPr lang="en-US" altLang="ko-KR" dirty="0" smtClean="0"/>
              <a:t> </a:t>
            </a:r>
            <a:r>
              <a:rPr lang="en-US" altLang="ko-KR" dirty="0" smtClean="0"/>
              <a:t>3.0.2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PostgreSQL</a:t>
            </a:r>
            <a:r>
              <a:rPr lang="en-US" altLang="ko-KR" dirty="0" smtClean="0"/>
              <a:t> </a:t>
            </a:r>
            <a:r>
              <a:rPr lang="en-US" altLang="ko-KR" dirty="0" smtClean="0"/>
              <a:t>9.1.4  </a:t>
            </a:r>
            <a:r>
              <a:rPr lang="en-US" altLang="ko-KR" dirty="0" smtClean="0"/>
              <a:t>+ </a:t>
            </a:r>
            <a:r>
              <a:rPr lang="en-US" altLang="ko-KR" dirty="0" err="1" smtClean="0"/>
              <a:t>PostGIS</a:t>
            </a:r>
            <a:r>
              <a:rPr lang="en-US" altLang="ko-KR" dirty="0" smtClean="0"/>
              <a:t> </a:t>
            </a:r>
            <a:r>
              <a:rPr lang="en-US" altLang="ko-KR" dirty="0" smtClean="0"/>
              <a:t>2.0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90" y="3898788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98788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91" y="979884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684"/>
            <a:ext cx="3664800" cy="285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en-US" altLang="ko-KR" dirty="0" err="1" smtClean="0"/>
              <a:t>PostGIS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3429000"/>
            <a:ext cx="6336704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사용자 컴퓨터의 등록정보를 확인하여 컴퓨터 이름 또는 사용자 이름이 한글일 경우 오류가 발생할 수 있으므로 변경 후 설치 권장합니다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9007" y="524930"/>
            <a:ext cx="8229600" cy="743830"/>
          </a:xfrm>
        </p:spPr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51384" y="1652550"/>
            <a:ext cx="81410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latin typeface="+mn-ea"/>
              </a:rPr>
              <a:t>1. PostGIS </a:t>
            </a:r>
            <a:r>
              <a:rPr lang="ko-KR" altLang="en-US" sz="3200" dirty="0" smtClean="0">
                <a:latin typeface="+mn-ea"/>
              </a:rPr>
              <a:t>개요</a:t>
            </a:r>
          </a:p>
          <a:p>
            <a:r>
              <a:rPr lang="en-US" altLang="ko-KR" sz="3200" dirty="0" smtClean="0">
                <a:latin typeface="+mn-ea"/>
              </a:rPr>
              <a:t>2. </a:t>
            </a:r>
            <a:r>
              <a:rPr lang="en-US" altLang="ko-KR" sz="3200" dirty="0" err="1" smtClean="0">
                <a:latin typeface="+mn-ea"/>
              </a:rPr>
              <a:t>PostGIS</a:t>
            </a:r>
            <a:r>
              <a:rPr lang="en-US" altLang="ko-KR" sz="3200" dirty="0" smtClean="0">
                <a:latin typeface="+mn-ea"/>
              </a:rPr>
              <a:t> </a:t>
            </a:r>
            <a:r>
              <a:rPr lang="ko-KR" altLang="en-US" sz="3200" dirty="0" smtClean="0">
                <a:latin typeface="+mn-ea"/>
              </a:rPr>
              <a:t>설치 및 환경 설정</a:t>
            </a:r>
          </a:p>
          <a:p>
            <a:r>
              <a:rPr lang="en-US" altLang="ko-KR" sz="3200" dirty="0" smtClean="0">
                <a:latin typeface="+mn-ea"/>
              </a:rPr>
              <a:t>3. </a:t>
            </a:r>
            <a:r>
              <a:rPr lang="ko-KR" altLang="en-US" sz="3200" dirty="0" smtClean="0">
                <a:latin typeface="+mn-ea"/>
              </a:rPr>
              <a:t>공간 데이터베이스의 생성</a:t>
            </a:r>
          </a:p>
          <a:p>
            <a:r>
              <a:rPr lang="en-US" altLang="ko-KR" sz="3200" dirty="0" smtClean="0">
                <a:latin typeface="+mn-ea"/>
              </a:rPr>
              <a:t>4. GIS </a:t>
            </a:r>
            <a:r>
              <a:rPr lang="ko-KR" altLang="en-US" sz="3200" dirty="0" smtClean="0">
                <a:latin typeface="+mn-ea"/>
              </a:rPr>
              <a:t>자료의 </a:t>
            </a:r>
            <a:r>
              <a:rPr lang="en-US" altLang="ko-KR" sz="3200" dirty="0" smtClean="0">
                <a:latin typeface="+mn-ea"/>
              </a:rPr>
              <a:t>Import</a:t>
            </a:r>
            <a:endParaRPr lang="ko-KR" altLang="en-US" sz="3200" dirty="0" smtClean="0">
              <a:latin typeface="+mn-ea"/>
            </a:endParaRPr>
          </a:p>
          <a:p>
            <a:r>
              <a:rPr lang="en-US" altLang="ko-KR" sz="3200" dirty="0" smtClean="0">
                <a:latin typeface="+mn-ea"/>
              </a:rPr>
              <a:t>5. </a:t>
            </a:r>
            <a:r>
              <a:rPr lang="ko-KR" altLang="en-US" sz="3200" dirty="0" err="1" smtClean="0">
                <a:latin typeface="+mn-ea"/>
              </a:rPr>
              <a:t>좌표계</a:t>
            </a:r>
            <a:r>
              <a:rPr lang="ko-KR" altLang="en-US" sz="3200" dirty="0" smtClean="0">
                <a:latin typeface="+mn-ea"/>
              </a:rPr>
              <a:t> 설정 및 변경</a:t>
            </a:r>
            <a:endParaRPr lang="en-US" altLang="ko-KR" sz="3200" dirty="0" smtClean="0">
              <a:latin typeface="+mn-ea"/>
            </a:endParaRPr>
          </a:p>
          <a:p>
            <a:r>
              <a:rPr lang="en-US" altLang="ko-KR" sz="3200" dirty="0" smtClean="0">
                <a:latin typeface="+mn-ea"/>
              </a:rPr>
              <a:t>6. PostGIS Objects &amp; Function</a:t>
            </a:r>
          </a:p>
          <a:p>
            <a:r>
              <a:rPr lang="en-US" altLang="ko-KR" sz="3200" dirty="0" smtClean="0">
                <a:latin typeface="+mn-ea"/>
              </a:rPr>
              <a:t>7. PostGIS </a:t>
            </a:r>
            <a:r>
              <a:rPr lang="ko-KR" altLang="en-US" sz="3200" dirty="0" smtClean="0">
                <a:latin typeface="+mn-ea"/>
              </a:rPr>
              <a:t>함수 활용</a:t>
            </a:r>
          </a:p>
          <a:p>
            <a:r>
              <a:rPr lang="en-US" altLang="ko-KR" sz="3200" dirty="0" smtClean="0">
                <a:latin typeface="+mn-ea"/>
              </a:rPr>
              <a:t>8. Backup &amp; Restore</a:t>
            </a:r>
            <a:endParaRPr lang="ko-KR" altLang="en-US" sz="3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52" y="3925923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2" y="3891012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en-US" altLang="ko-KR" dirty="0" err="1" smtClean="0"/>
              <a:t>PostGIS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7528" y="4581128"/>
            <a:ext cx="3121547" cy="122413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3" y="979884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51" y="974633"/>
            <a:ext cx="3665829" cy="28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en-US" altLang="ko-KR" dirty="0" err="1" smtClean="0"/>
              <a:t>PostGIS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53963"/>
            <a:ext cx="5688632" cy="365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52" r="81904" b="6647"/>
          <a:stretch/>
        </p:blipFill>
        <p:spPr bwMode="auto">
          <a:xfrm>
            <a:off x="384937" y="2346295"/>
            <a:ext cx="2354489" cy="347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1" y="1978011"/>
            <a:ext cx="6800301" cy="45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Dashboard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27784" y="5445224"/>
            <a:ext cx="45720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smtClean="0"/>
              <a:t>GeoServer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Username: admin, Password: </a:t>
            </a:r>
            <a:r>
              <a:rPr lang="en-US" altLang="ko-KR" dirty="0" err="1" smtClean="0"/>
              <a:t>geoserver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반드시 기억하십시오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1" y="1983332"/>
            <a:ext cx="6800301" cy="45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b="1" dirty="0" smtClean="0"/>
              <a:t>2.3 Starting and Stopping</a:t>
            </a:r>
            <a:endParaRPr lang="en-US" altLang="ko-KR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252921" y="2366957"/>
            <a:ext cx="648072" cy="3364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1" y="1978011"/>
            <a:ext cx="6800301" cy="45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b="1" dirty="0" smtClean="0"/>
              <a:t>2.3 Starting and Stopping</a:t>
            </a:r>
            <a:endParaRPr lang="en-US" altLang="ko-KR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021398" y="2378435"/>
            <a:ext cx="790962" cy="358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1" y="1983332"/>
            <a:ext cx="6800301" cy="45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b="1" dirty="0" smtClean="0"/>
              <a:t>2.3 Starting and Stopping</a:t>
            </a:r>
            <a:endParaRPr lang="en-US" altLang="ko-KR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092280" y="2383582"/>
            <a:ext cx="648072" cy="3364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b="1" dirty="0" smtClean="0"/>
              <a:t>2.3 Starting and Stopping</a:t>
            </a:r>
            <a:endParaRPr lang="en-US" altLang="ko-KR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1" y="1983332"/>
            <a:ext cx="6800301" cy="45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슬라이드 번호 개체 틀 3"/>
          <p:cNvSpPr txBox="1">
            <a:spLocks/>
          </p:cNvSpPr>
          <p:nvPr/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092280" y="2383582"/>
            <a:ext cx="648072" cy="3364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1" y="1978011"/>
            <a:ext cx="6800301" cy="45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55776" y="2708920"/>
            <a:ext cx="5328592" cy="30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1" y="1983519"/>
            <a:ext cx="6800301" cy="45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2.5 </a:t>
            </a:r>
            <a:r>
              <a:rPr lang="en-US" altLang="ko-KR" b="1" dirty="0" err="1" smtClean="0"/>
              <a:t>PostGIS</a:t>
            </a:r>
            <a:r>
              <a:rPr lang="en-US" altLang="ko-KR" b="1" dirty="0" smtClean="0"/>
              <a:t> Web Administration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450218" y="4331955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7106" name="Picture 2" descr="../../_images/install-2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4581128"/>
            <a:ext cx="2219328" cy="1512168"/>
          </a:xfrm>
          <a:prstGeom prst="rect">
            <a:avLst/>
          </a:prstGeom>
          <a:noFill/>
        </p:spPr>
      </p:pic>
      <p:cxnSp>
        <p:nvCxnSpPr>
          <p:cNvPr id="7" name="직선 화살표 연결선 6"/>
          <p:cNvCxnSpPr>
            <a:stCxn id="5" idx="2"/>
          </p:cNvCxnSpPr>
          <p:nvPr/>
        </p:nvCxnSpPr>
        <p:spPr>
          <a:xfrm>
            <a:off x="4702246" y="4547979"/>
            <a:ext cx="1044116" cy="9721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2" y="2007888"/>
            <a:ext cx="8308365" cy="45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 </a:t>
            </a:r>
            <a:r>
              <a:rPr lang="en-US" altLang="ko-KR" dirty="0" err="1" smtClean="0"/>
              <a:t>pgAdmin</a:t>
            </a:r>
            <a:endParaRPr lang="ko-KR" altLang="en-US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087613"/>
            <a:ext cx="2736304" cy="153762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223517"/>
            <a:ext cx="2990227" cy="259228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모서리가 둥근 직사각형 6"/>
          <p:cNvSpPr/>
          <p:nvPr/>
        </p:nvSpPr>
        <p:spPr>
          <a:xfrm>
            <a:off x="539552" y="2791469"/>
            <a:ext cx="15121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2"/>
            <a:endCxn id="6151" idx="1"/>
          </p:cNvCxnSpPr>
          <p:nvPr/>
        </p:nvCxnSpPr>
        <p:spPr>
          <a:xfrm>
            <a:off x="1295636" y="3007493"/>
            <a:ext cx="684076" cy="18489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151" idx="3"/>
            <a:endCxn id="6152" idx="1"/>
          </p:cNvCxnSpPr>
          <p:nvPr/>
        </p:nvCxnSpPr>
        <p:spPr>
          <a:xfrm flipV="1">
            <a:off x="4716016" y="4519661"/>
            <a:ext cx="936104" cy="3367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1560" y="5455765"/>
            <a:ext cx="114005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2400" dirty="0" err="1" smtClean="0"/>
              <a:t>postgis</a:t>
            </a:r>
            <a:endParaRPr lang="ko-KR" altLang="en-US" sz="2400" dirty="0"/>
          </a:p>
        </p:txBody>
      </p:sp>
      <p:cxnSp>
        <p:nvCxnSpPr>
          <p:cNvPr id="12" name="직선 화살표 연결선 11"/>
          <p:cNvCxnSpPr>
            <a:stCxn id="10" idx="3"/>
            <a:endCxn id="6151" idx="1"/>
          </p:cNvCxnSpPr>
          <p:nvPr/>
        </p:nvCxnSpPr>
        <p:spPr>
          <a:xfrm flipV="1">
            <a:off x="1751616" y="4856424"/>
            <a:ext cx="228096" cy="8301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1.1 What is a Spatial Database</a:t>
            </a:r>
            <a:r>
              <a:rPr lang="en-US" altLang="ko-KR" dirty="0" smtClean="0"/>
              <a:t>?</a:t>
            </a:r>
          </a:p>
          <a:p>
            <a:r>
              <a:rPr lang="en-US" altLang="ko-KR" dirty="0"/>
              <a:t>1.2 </a:t>
            </a:r>
            <a:r>
              <a:rPr lang="en-US" altLang="ko-KR" dirty="0" smtClean="0"/>
              <a:t>PostGIS</a:t>
            </a:r>
          </a:p>
          <a:p>
            <a:r>
              <a:rPr lang="en-US" altLang="ko-KR" dirty="0"/>
              <a:t>1.3 PostGIS</a:t>
            </a:r>
            <a:r>
              <a:rPr lang="ko-KR" altLang="en-US" dirty="0"/>
              <a:t>를 지원하는 </a:t>
            </a:r>
            <a:r>
              <a:rPr lang="en-US" altLang="ko-KR" dirty="0"/>
              <a:t>GIS </a:t>
            </a:r>
            <a:r>
              <a:rPr lang="ko-KR" altLang="en-US" dirty="0"/>
              <a:t>프로그램들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PostGIS </a:t>
            </a:r>
            <a:r>
              <a:rPr lang="ko-KR" altLang="en-US" dirty="0" smtClean="0"/>
              <a:t>개</a:t>
            </a:r>
            <a:r>
              <a:rPr lang="ko-KR" altLang="en-US" dirty="0"/>
              <a:t>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75" y="1466081"/>
            <a:ext cx="7642465" cy="513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</a:t>
            </a:r>
            <a:r>
              <a:rPr lang="en-US" altLang="ko-KR" dirty="0" err="1" smtClean="0"/>
              <a:t>pgAdmin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44170" y="1144417"/>
            <a:ext cx="8002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2400" dirty="0" smtClean="0"/>
              <a:t>메뉴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4635877" y="1700808"/>
            <a:ext cx="8002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2400" dirty="0" err="1" smtClean="0"/>
              <a:t>툴바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580418" y="5157192"/>
            <a:ext cx="212750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2400" dirty="0" smtClean="0"/>
              <a:t>객체 브라우저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5148064" y="3573016"/>
            <a:ext cx="83067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2400" dirty="0" smtClean="0"/>
              <a:t>View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</a:t>
            </a:r>
            <a:r>
              <a:rPr lang="en-US" altLang="ko-KR" dirty="0" err="1" smtClean="0"/>
              <a:t>pgAdmin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55576" y="2060850"/>
          <a:ext cx="7632848" cy="4392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6624736"/>
              </a:tblGrid>
              <a:tr h="441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도구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4410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pgAdmin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도구에 새로운 서버를 추가합니다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4410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객체의 정보를 생성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수정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갱신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삭제 후 </a:t>
                      </a:r>
                      <a:r>
                        <a:rPr lang="ko-KR" altLang="en-US" dirty="0" err="1" smtClean="0"/>
                        <a:t>새로고침</a:t>
                      </a:r>
                      <a:r>
                        <a:rPr lang="ko-KR" altLang="en-US" dirty="0" smtClean="0"/>
                        <a:t> 합니다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4410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등의 </a:t>
                      </a:r>
                      <a:r>
                        <a:rPr lang="ko-KR" altLang="en-US" dirty="0" smtClean="0"/>
                        <a:t>객체의 등록정보를 확인하거나 수정합니다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4410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선택된 객체와 같은 형태의 새로운 객체를 생성합니다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4410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선택된 객체를 삭제합니다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4410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을 실행할 수 있는 </a:t>
                      </a:r>
                      <a:r>
                        <a:rPr lang="en-US" altLang="ko-KR" dirty="0" smtClean="0"/>
                        <a:t>Query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도구를 불러옵니다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4350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선택된 테이블을 편집할 수 있는 테이블 편집기를 불러옵니다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4350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필터를 적용해서 테이블을 편집할 수 있는 테이블 편집기를 불러옵니다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350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Vacuum, Analyze </a:t>
                      </a:r>
                      <a:r>
                        <a:rPr lang="ko-KR" altLang="en-US" dirty="0" smtClean="0"/>
                        <a:t>등 테이블 유지에 필요한 도구를 불러옵니다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564904"/>
            <a:ext cx="4095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2183" y="2996952"/>
            <a:ext cx="3524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2183" y="3501008"/>
            <a:ext cx="3524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6945" y="3861048"/>
            <a:ext cx="3429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5520" y="4365104"/>
            <a:ext cx="2857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86470" y="5229200"/>
            <a:ext cx="323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86470" y="5661248"/>
            <a:ext cx="3238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91233" y="6093296"/>
            <a:ext cx="3143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"/>
          <p:cNvGrpSpPr/>
          <p:nvPr/>
        </p:nvGrpSpPr>
        <p:grpSpPr>
          <a:xfrm>
            <a:off x="734556" y="1412775"/>
            <a:ext cx="7621169" cy="628859"/>
            <a:chOff x="734556" y="1412775"/>
            <a:chExt cx="7621169" cy="62885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34556" y="1412775"/>
              <a:ext cx="7621169" cy="6288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5" t="7543" r="80383" b="88156"/>
            <a:stretch/>
          </p:blipFill>
          <p:spPr bwMode="auto">
            <a:xfrm>
              <a:off x="3865871" y="1480459"/>
              <a:ext cx="635693" cy="494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7543" r="80383" b="88156"/>
          <a:stretch/>
        </p:blipFill>
        <p:spPr bwMode="auto">
          <a:xfrm>
            <a:off x="1005588" y="4751999"/>
            <a:ext cx="447596" cy="34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572616"/>
            <a:ext cx="3810000" cy="2857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29" y="572616"/>
            <a:ext cx="1847850" cy="2476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521" y="3447628"/>
            <a:ext cx="4752975" cy="2933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79676"/>
            <a:ext cx="3768967" cy="2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공간 데이터베이스의 생성</a:t>
            </a:r>
            <a:endParaRPr lang="en-US" altLang="ko-KR" dirty="0" smtClean="0"/>
          </a:p>
          <a:p>
            <a:r>
              <a:rPr lang="en-US" altLang="ko-KR" dirty="0" smtClean="0"/>
              <a:t>3.2 </a:t>
            </a:r>
            <a:r>
              <a:rPr lang="ko-KR" altLang="en-US" dirty="0" smtClean="0"/>
              <a:t>공간 데이터베이스의 탐색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공간 데이터베이스의 생성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12776"/>
            <a:ext cx="6267816" cy="452596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공간 데이터베이스의 생성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051720" y="2780928"/>
            <a:ext cx="3096344" cy="1285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58992" y="3429000"/>
            <a:ext cx="3096344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 smtClean="0"/>
              <a:t>이름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seoul</a:t>
            </a:r>
            <a:endParaRPr lang="en-US" altLang="ko-KR" dirty="0" smtClean="0"/>
          </a:p>
          <a:p>
            <a:r>
              <a:rPr lang="ko-KR" altLang="en-US" dirty="0" smtClean="0"/>
              <a:t>오너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postgres</a:t>
            </a:r>
            <a:endParaRPr lang="en-US" altLang="ko-KR" dirty="0" smtClean="0"/>
          </a:p>
          <a:p>
            <a:r>
              <a:rPr lang="ko-KR" altLang="en-US" dirty="0" err="1" smtClean="0"/>
              <a:t>인코딩</a:t>
            </a:r>
            <a:r>
              <a:rPr lang="en-US" altLang="ko-KR" dirty="0" smtClean="0"/>
              <a:t>: UTF8</a:t>
            </a:r>
          </a:p>
          <a:p>
            <a:r>
              <a:rPr lang="en-US" altLang="ko-KR" dirty="0" smtClean="0"/>
              <a:t>Template: </a:t>
            </a:r>
            <a:r>
              <a:rPr lang="en-US" altLang="ko-KR" dirty="0" err="1" smtClean="0"/>
              <a:t>template_postgis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24923" y="5488341"/>
            <a:ext cx="394167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dk1"/>
                </a:solidFill>
              </a:rPr>
              <a:t>CREATE DATABASE </a:t>
            </a:r>
            <a:r>
              <a:rPr lang="en-US" altLang="ko-KR" dirty="0" err="1" smtClean="0">
                <a:solidFill>
                  <a:schemeClr val="dk1"/>
                </a:solidFill>
              </a:rPr>
              <a:t>seoul</a:t>
            </a:r>
            <a:endParaRPr lang="en-US" altLang="ko-KR" dirty="0" smtClean="0">
              <a:solidFill>
                <a:schemeClr val="dk1"/>
              </a:solidFill>
            </a:endParaRPr>
          </a:p>
          <a:p>
            <a:r>
              <a:rPr lang="en-US" altLang="ko-KR" dirty="0" smtClean="0">
                <a:solidFill>
                  <a:schemeClr val="dk1"/>
                </a:solidFill>
              </a:rPr>
              <a:t>  WITH ENCODING='UTF8'</a:t>
            </a:r>
          </a:p>
          <a:p>
            <a:r>
              <a:rPr lang="en-US" altLang="ko-KR" dirty="0" smtClean="0">
                <a:solidFill>
                  <a:schemeClr val="dk1"/>
                </a:solidFill>
              </a:rPr>
              <a:t>       TEMPLATE=</a:t>
            </a:r>
            <a:r>
              <a:rPr lang="en-US" altLang="ko-KR" dirty="0" err="1" smtClean="0">
                <a:solidFill>
                  <a:schemeClr val="dk1"/>
                </a:solidFill>
              </a:rPr>
              <a:t>template_postgis</a:t>
            </a:r>
            <a:endParaRPr lang="en-US" altLang="ko-KR" dirty="0" smtClean="0">
              <a:solidFill>
                <a:schemeClr val="dk1"/>
              </a:solidFill>
            </a:endParaRPr>
          </a:p>
          <a:p>
            <a:r>
              <a:rPr lang="en-US" altLang="ko-KR" dirty="0" smtClean="0">
                <a:solidFill>
                  <a:schemeClr val="dk1"/>
                </a:solidFill>
              </a:rPr>
              <a:t>       CONNECTION LIMIT=-1;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51" y="805335"/>
            <a:ext cx="3397145" cy="3951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92896"/>
            <a:ext cx="3421374" cy="397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endCxn id="8" idx="3"/>
          </p:cNvCxnSpPr>
          <p:nvPr/>
        </p:nvCxnSpPr>
        <p:spPr>
          <a:xfrm flipH="1">
            <a:off x="4466599" y="4066059"/>
            <a:ext cx="681465" cy="20224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13" y="1456318"/>
            <a:ext cx="7642465" cy="513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공간 데이터베이스의 탐색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41262" y="1844824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7" idx="3"/>
            <a:endCxn id="14" idx="1"/>
          </p:cNvCxnSpPr>
          <p:nvPr/>
        </p:nvCxnSpPr>
        <p:spPr>
          <a:xfrm>
            <a:off x="2757286" y="1952836"/>
            <a:ext cx="3665289" cy="14621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771800" y="5229200"/>
            <a:ext cx="532859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/>
              <a:t>geometry_columns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PostGIS </a:t>
            </a:r>
            <a:r>
              <a:rPr lang="ko-KR" altLang="en-US" dirty="0" smtClean="0"/>
              <a:t>내에 등록된 공간데이터의 메타 정보를 포함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t="7543" r="80383" b="88156"/>
          <a:stretch/>
        </p:blipFill>
        <p:spPr bwMode="auto">
          <a:xfrm>
            <a:off x="6422575" y="3212977"/>
            <a:ext cx="519499" cy="4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6444208" y="3212976"/>
            <a:ext cx="49786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2" y="1604688"/>
            <a:ext cx="7106337" cy="45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공간 데이터베이스의 탐색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1331" y="2449354"/>
            <a:ext cx="22322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627784" y="193134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83941" y="2822493"/>
            <a:ext cx="3376117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en-US" altLang="ko-KR" dirty="0" smtClean="0"/>
              <a:t>SELECT </a:t>
            </a:r>
            <a:r>
              <a:rPr lang="en-US" altLang="ko-KR" dirty="0" err="1" smtClean="0"/>
              <a:t>postgis_full_version</a:t>
            </a:r>
            <a:r>
              <a:rPr lang="en-US" altLang="ko-KR" dirty="0" smtClean="0"/>
              <a:t>();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SELECT version();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공간 데이터베이스의 탐색</a:t>
            </a:r>
            <a:endParaRPr lang="ko-KR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gray">
          <a:xfrm>
            <a:off x="467544" y="1916832"/>
            <a:ext cx="8226425" cy="449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spatial_ref_sys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table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       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Table "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public.spatial_ref_sys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"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Column   |          Type           | Modifiers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-----------+-------------------------+-----------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srid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   | integer                 | not null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auth_name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| character varying(256)  |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auth_srid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| integer                 |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srtext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 | character varying(2048) |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proj4text | character varying(2048) |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Indexes: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 "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spatial_ref_sys_pkey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" PRIMARY KEY,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btree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(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srid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공간 데이터베이스의 탐색</a:t>
            </a:r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455613" y="1598613"/>
            <a:ext cx="8226425" cy="44973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geometry_columns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</a:t>
            </a:r>
            <a:r>
              <a:rPr lang="en-US" altLang="ko-KR" sz="3600" b="1" dirty="0" smtClean="0">
                <a:ea typeface="굴림" pitchFamily="50" charset="-127"/>
              </a:rPr>
              <a:t>table</a:t>
            </a:r>
            <a:endParaRPr kumimoji="0" lang="en-US" altLang="ko-KR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          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Table "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public.geometry_columns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"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   Column       |          Type          | Modifiers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-------------------+------------------------+-----------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f_table_catalog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| character varying(256) | not null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f_table_schema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 | character varying(256) | not null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f_table_name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   | character varying(256) | not null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f_geometry_column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| character varying(256) | not null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coord_dimension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| integer                | not null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srid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           | integer                | not null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type              | character varying(30)  | not null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Indexes: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   "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geometry_columns_pk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" PRIMARY KEY,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btree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 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f_table_catalog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,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f_table_schema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, f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_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table_name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,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f_geometry_column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굴림" pitchFamily="50" charset="-127"/>
                <a:cs typeface="+mn-cs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공간 데이터베이스의 탐색</a:t>
            </a:r>
            <a:endParaRPr lang="ko-KR" altLang="en-US" dirty="0"/>
          </a:p>
        </p:txBody>
      </p:sp>
      <p:pic>
        <p:nvPicPr>
          <p:cNvPr id="6" name="Picture 2" descr="_images/table0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31640" y="1556792"/>
            <a:ext cx="6696744" cy="502255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801368"/>
            <a:ext cx="8640960" cy="4526280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altLang="ko-KR" b="1" dirty="0"/>
              <a:t>Spatial databases </a:t>
            </a:r>
            <a:r>
              <a:rPr lang="en-US" altLang="ko-KR" b="1" dirty="0" smtClean="0"/>
              <a:t>store/manipulate </a:t>
            </a:r>
            <a:r>
              <a:rPr lang="en-US" altLang="ko-KR" b="1" dirty="0"/>
              <a:t>spatial </a:t>
            </a:r>
            <a:r>
              <a:rPr lang="en-US" altLang="ko-KR" b="1" dirty="0" smtClean="0"/>
              <a:t>objects</a:t>
            </a:r>
          </a:p>
          <a:p>
            <a:pPr lvl="1" fontAlgn="base"/>
            <a:r>
              <a:rPr lang="en-US" altLang="ko-KR" dirty="0" smtClean="0"/>
              <a:t>– </a:t>
            </a:r>
            <a:r>
              <a:rPr lang="en-US" altLang="ko-KR" dirty="0"/>
              <a:t>data types, indexes, and </a:t>
            </a:r>
            <a:r>
              <a:rPr lang="en-US" altLang="ko-KR" dirty="0" smtClean="0"/>
              <a:t>functions</a:t>
            </a:r>
            <a:endParaRPr lang="en-US" altLang="ko-KR" dirty="0"/>
          </a:p>
          <a:p>
            <a:pPr fontAlgn="base"/>
            <a:r>
              <a:rPr lang="en-US" altLang="ko-KR" b="1" dirty="0"/>
              <a:t>Spatial data </a:t>
            </a:r>
            <a:r>
              <a:rPr lang="en-US" altLang="ko-KR" b="1" dirty="0" smtClean="0"/>
              <a:t>types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shapes - point</a:t>
            </a:r>
            <a:r>
              <a:rPr lang="en-US" altLang="ko-KR" dirty="0"/>
              <a:t>, line, </a:t>
            </a:r>
            <a:r>
              <a:rPr lang="en-US" altLang="ko-KR" dirty="0" smtClean="0"/>
              <a:t>polygon</a:t>
            </a:r>
            <a:endParaRPr lang="en-US" altLang="ko-KR" dirty="0"/>
          </a:p>
          <a:p>
            <a:pPr fontAlgn="base"/>
            <a:r>
              <a:rPr lang="en-US" altLang="ko-KR" b="1" dirty="0" smtClean="0"/>
              <a:t>Spatial </a:t>
            </a:r>
            <a:r>
              <a:rPr lang="en-US" altLang="ko-KR" b="1" dirty="0"/>
              <a:t>indexing</a:t>
            </a:r>
            <a:r>
              <a:rPr lang="en-US" altLang="ko-KR" dirty="0"/>
              <a:t> 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efficient </a:t>
            </a:r>
            <a:r>
              <a:rPr lang="en-US" altLang="ko-KR" dirty="0"/>
              <a:t>processing of spatial </a:t>
            </a:r>
            <a:r>
              <a:rPr lang="en-US" altLang="ko-KR" dirty="0" smtClean="0"/>
              <a:t>operations</a:t>
            </a:r>
            <a:endParaRPr lang="en-US" altLang="ko-KR" dirty="0"/>
          </a:p>
          <a:p>
            <a:pPr fontAlgn="base"/>
            <a:r>
              <a:rPr lang="en-US" altLang="ko-KR" b="1" dirty="0"/>
              <a:t>Spatial functions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querying </a:t>
            </a:r>
            <a:r>
              <a:rPr lang="en-US" altLang="ko-KR" dirty="0"/>
              <a:t>of spatial properties and relationships.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What is a Spatial Database?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샘플 </a:t>
            </a:r>
            <a:r>
              <a:rPr lang="ko-KR" altLang="en-US" dirty="0" err="1" smtClean="0"/>
              <a:t>데이터셋의</a:t>
            </a:r>
            <a:r>
              <a:rPr lang="ko-KR" altLang="en-US" dirty="0" smtClean="0"/>
              <a:t> 준비</a:t>
            </a:r>
            <a:endParaRPr lang="en-US" altLang="ko-KR" dirty="0" smtClean="0"/>
          </a:p>
          <a:p>
            <a:r>
              <a:rPr lang="en-US" altLang="ko-KR" dirty="0" smtClean="0"/>
              <a:t>4.2 GIS </a:t>
            </a:r>
            <a:r>
              <a:rPr lang="ko-KR" altLang="en-US" dirty="0" smtClean="0"/>
              <a:t>자료의 </a:t>
            </a:r>
            <a:r>
              <a:rPr lang="en-US" altLang="ko-KR" dirty="0" smtClean="0"/>
              <a:t>Import</a:t>
            </a:r>
          </a:p>
          <a:p>
            <a:r>
              <a:rPr lang="en-US" altLang="ko-KR" dirty="0" smtClean="0"/>
              <a:t>4.3 </a:t>
            </a:r>
            <a:r>
              <a:rPr lang="ko-KR" altLang="en-US" dirty="0" err="1" smtClean="0"/>
              <a:t>레이어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/>
              <a:t>GIS </a:t>
            </a:r>
            <a:r>
              <a:rPr lang="ko-KR" altLang="en-US" dirty="0"/>
              <a:t>자료의 </a:t>
            </a:r>
            <a:r>
              <a:rPr lang="en-US" altLang="ko-KR" dirty="0"/>
              <a:t>Import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idx="1"/>
          </p:nvPr>
        </p:nvGraphicFramePr>
        <p:xfrm>
          <a:off x="467544" y="1484785"/>
          <a:ext cx="8229600" cy="48965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2552"/>
                <a:gridCol w="1717848"/>
                <a:gridCol w="1886000"/>
                <a:gridCol w="1371600"/>
                <a:gridCol w="1371600"/>
              </a:tblGrid>
              <a:tr h="37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Shapefile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레이어명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/>
                </a:tc>
              </a:tr>
              <a:tr h="378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admin_emd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읍면동경계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MultiPolygon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8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admin_sgg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시군구경계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MultiPolygon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8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admin_sid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시도경계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MultiPolygon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8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river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실폭하천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MultiPolygon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8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road_link2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MultiLinestring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8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firestation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소방서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8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healthcenter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보건소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8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policestation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경찰서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30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stores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대형마트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30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wardoffice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시군구청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30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subway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지하철노선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MultiLinestring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30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Subway_station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지하철역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샘플 </a:t>
            </a:r>
            <a:r>
              <a:rPr lang="ko-KR" altLang="en-US" dirty="0" err="1"/>
              <a:t>데이터셋의</a:t>
            </a:r>
            <a:r>
              <a:rPr lang="ko-KR" altLang="en-US" dirty="0"/>
              <a:t> 준비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2132856"/>
            <a:ext cx="4747870" cy="388843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샘플 </a:t>
            </a:r>
            <a:r>
              <a:rPr lang="ko-KR" altLang="en-US" dirty="0" err="1" smtClean="0"/>
              <a:t>데이터셋의</a:t>
            </a:r>
            <a:r>
              <a:rPr lang="ko-KR" altLang="en-US" dirty="0" smtClean="0"/>
              <a:t> 준비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420888"/>
            <a:ext cx="3364181" cy="326077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샘플 </a:t>
            </a:r>
            <a:r>
              <a:rPr lang="ko-KR" altLang="en-US" dirty="0" err="1"/>
              <a:t>데이터셋의</a:t>
            </a:r>
            <a:r>
              <a:rPr lang="ko-KR" altLang="en-US" dirty="0"/>
              <a:t> 준비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916832"/>
            <a:ext cx="7667625" cy="436245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GIS </a:t>
            </a:r>
            <a:r>
              <a:rPr lang="ko-KR" altLang="en-US" dirty="0" smtClean="0"/>
              <a:t>자료의 </a:t>
            </a:r>
            <a:r>
              <a:rPr lang="en-US" altLang="ko-KR" dirty="0" smtClean="0"/>
              <a:t>Import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8023" r="80827" b="6055"/>
          <a:stretch/>
        </p:blipFill>
        <p:spPr bwMode="auto">
          <a:xfrm>
            <a:off x="539552" y="2060848"/>
            <a:ext cx="2392954" cy="4090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81" y="1730669"/>
            <a:ext cx="2958772" cy="442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672348" y="2821940"/>
            <a:ext cx="22322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>
            <a:off x="2904596" y="2929952"/>
            <a:ext cx="214678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Import &amp; Export </a:t>
            </a:r>
            <a:r>
              <a:rPr lang="ko-KR" altLang="en-US" dirty="0" smtClean="0"/>
              <a:t>도구들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538464"/>
            <a:ext cx="9144000" cy="5130896"/>
          </a:xfrm>
        </p:spPr>
        <p:txBody>
          <a:bodyPr>
            <a:noAutofit/>
          </a:bodyPr>
          <a:lstStyle/>
          <a:p>
            <a:r>
              <a:rPr lang="en-US" altLang="ko-KR" sz="2400" b="1" dirty="0" smtClean="0"/>
              <a:t>PostGIS</a:t>
            </a:r>
          </a:p>
          <a:p>
            <a:pPr lvl="1"/>
            <a:r>
              <a:rPr lang="en-US" altLang="ko-KR" sz="2000" dirty="0" smtClean="0"/>
              <a:t>Using </a:t>
            </a:r>
            <a:r>
              <a:rPr lang="en-US" altLang="ko-KR" sz="2000" dirty="0"/>
              <a:t>the </a:t>
            </a:r>
            <a:r>
              <a:rPr lang="en-US" altLang="ko-KR" sz="2000" dirty="0" smtClean="0"/>
              <a:t>Loader</a:t>
            </a:r>
          </a:p>
          <a:p>
            <a:pPr lvl="2"/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psql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-d [database] -f roads.sql</a:t>
            </a:r>
            <a:endParaRPr lang="en-US" altLang="ko-KR" sz="2000" dirty="0" smtClean="0"/>
          </a:p>
          <a:p>
            <a:pPr lvl="1"/>
            <a:r>
              <a:rPr lang="en-US" altLang="ko-KR" sz="2000" dirty="0"/>
              <a:t>Using the </a:t>
            </a:r>
            <a:r>
              <a:rPr lang="en-US" altLang="ko-KR" sz="2000" dirty="0" smtClean="0"/>
              <a:t>Loader</a:t>
            </a:r>
          </a:p>
          <a:p>
            <a:pPr lvl="2"/>
            <a:r>
              <a:rPr lang="en-US" altLang="ko-KR" sz="2000" dirty="0" smtClean="0"/>
              <a:t> shp2pgsql </a:t>
            </a:r>
            <a:r>
              <a:rPr lang="en-US" altLang="ko-KR" sz="2000" dirty="0"/>
              <a:t>-c -D -s 4269 -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-I shaperoads.shp </a:t>
            </a:r>
            <a:r>
              <a:rPr lang="en-US" altLang="ko-KR" sz="2000" dirty="0" err="1" smtClean="0"/>
              <a:t>public.roadstable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&gt; roads.sql # </a:t>
            </a:r>
            <a:r>
              <a:rPr lang="en-US" altLang="ko-KR" sz="2000" dirty="0" err="1"/>
              <a:t>psql</a:t>
            </a:r>
            <a:r>
              <a:rPr lang="en-US" altLang="ko-KR" sz="2000" dirty="0"/>
              <a:t> -d </a:t>
            </a:r>
            <a:r>
              <a:rPr lang="en-US" altLang="ko-KR" sz="2000" dirty="0" err="1"/>
              <a:t>roadsdb</a:t>
            </a:r>
            <a:r>
              <a:rPr lang="en-US" altLang="ko-KR" sz="2000" dirty="0"/>
              <a:t> -f </a:t>
            </a:r>
            <a:r>
              <a:rPr lang="en-US" altLang="ko-KR" sz="2000" dirty="0" smtClean="0"/>
              <a:t>roads.sql</a:t>
            </a:r>
          </a:p>
          <a:p>
            <a:pPr lvl="2"/>
            <a:r>
              <a:rPr lang="en-US" altLang="ko-KR" sz="2000" dirty="0" smtClean="0"/>
              <a:t> pgsql2shp</a:t>
            </a:r>
            <a:endParaRPr lang="en-US" altLang="ko-KR" sz="2000" dirty="0"/>
          </a:p>
          <a:p>
            <a:pPr lvl="1"/>
            <a:r>
              <a:rPr lang="en-US" altLang="ko-KR" sz="2000" dirty="0" smtClean="0"/>
              <a:t>PostGIS Shapefile and DBF loader</a:t>
            </a:r>
          </a:p>
          <a:p>
            <a:pPr lvl="1"/>
            <a:r>
              <a:rPr lang="en-US" altLang="ko-KR" sz="2000" dirty="0" smtClean="0"/>
              <a:t>GUI – </a:t>
            </a:r>
            <a:r>
              <a:rPr lang="ko-KR" altLang="en-US" sz="2000" dirty="0" smtClean="0"/>
              <a:t>실습에 사용</a:t>
            </a:r>
            <a:endParaRPr lang="en-US" altLang="ko-KR" sz="2000" dirty="0"/>
          </a:p>
          <a:p>
            <a:r>
              <a:rPr lang="en-US" altLang="ko-KR" sz="2400" b="1" dirty="0"/>
              <a:t>Third Party</a:t>
            </a:r>
          </a:p>
          <a:p>
            <a:pPr lvl="1"/>
            <a:r>
              <a:rPr lang="en-US" altLang="ko-KR" sz="2000" dirty="0" smtClean="0"/>
              <a:t>Quantum GIS, </a:t>
            </a:r>
            <a:r>
              <a:rPr lang="en-US" altLang="ko-KR" sz="2000" dirty="0" err="1" smtClean="0"/>
              <a:t>uDIG</a:t>
            </a:r>
            <a:r>
              <a:rPr lang="en-US" altLang="ko-KR" sz="2000" dirty="0" smtClean="0"/>
              <a:t>…</a:t>
            </a:r>
          </a:p>
          <a:p>
            <a:pPr lvl="1"/>
            <a:r>
              <a:rPr lang="en-US" altLang="ko-KR" sz="2000" dirty="0" smtClean="0"/>
              <a:t>GDAL/OGR</a:t>
            </a:r>
          </a:p>
          <a:p>
            <a:pPr lvl="2"/>
            <a:r>
              <a:rPr lang="en-US" altLang="ko-KR" sz="2000" dirty="0"/>
              <a:t>ogr2ogr -f "ESRI Shapefile" </a:t>
            </a:r>
            <a:r>
              <a:rPr lang="en-US" altLang="ko-KR" sz="2000" dirty="0" smtClean="0"/>
              <a:t>admin.shp </a:t>
            </a:r>
            <a:r>
              <a:rPr lang="en-US" altLang="ko-KR" sz="2000" dirty="0"/>
              <a:t>PG:"</a:t>
            </a:r>
            <a:r>
              <a:rPr lang="en-US" altLang="ko-KR" sz="2000" dirty="0" smtClean="0"/>
              <a:t>host=</a:t>
            </a:r>
            <a:r>
              <a:rPr lang="en-US" altLang="ko-KR" sz="2000" dirty="0" err="1" smtClean="0"/>
              <a:t>localhost</a:t>
            </a:r>
            <a:r>
              <a:rPr lang="en-US" altLang="ko-KR" sz="2000" dirty="0" smtClean="0"/>
              <a:t> user=</a:t>
            </a:r>
            <a:r>
              <a:rPr lang="en-US" altLang="ko-KR" sz="2000" dirty="0" err="1" smtClean="0"/>
              <a:t>postgres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dbname</a:t>
            </a:r>
            <a:r>
              <a:rPr lang="en-US" altLang="ko-KR" sz="2000" dirty="0" smtClean="0"/>
              <a:t>=</a:t>
            </a:r>
            <a:r>
              <a:rPr lang="en-US" altLang="ko-KR" sz="2000" dirty="0" err="1" smtClean="0"/>
              <a:t>seoul</a:t>
            </a:r>
            <a:r>
              <a:rPr lang="en-US" altLang="ko-KR" sz="2000" dirty="0" smtClean="0"/>
              <a:t> password=</a:t>
            </a:r>
            <a:r>
              <a:rPr lang="en-US" altLang="ko-KR" sz="2000" dirty="0" err="1" smtClean="0"/>
              <a:t>postgis</a:t>
            </a:r>
            <a:r>
              <a:rPr lang="en-US" altLang="ko-KR" sz="2000" dirty="0" smtClean="0"/>
              <a:t>" “admin"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27" y="1261898"/>
            <a:ext cx="3488890" cy="5213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en-US" altLang="ko-KR" dirty="0" err="1"/>
              <a:t>PostGIS</a:t>
            </a:r>
            <a:r>
              <a:rPr lang="en-US" altLang="ko-KR" dirty="0"/>
              <a:t> 2.0 </a:t>
            </a:r>
            <a:r>
              <a:rPr lang="en-US" altLang="ko-KR" dirty="0" err="1"/>
              <a:t>Shapefile</a:t>
            </a:r>
            <a:r>
              <a:rPr lang="en-US" altLang="ko-KR" dirty="0"/>
              <a:t> and DBF Loader Exporter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717032"/>
            <a:ext cx="3611805" cy="216024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모서리가 둥근 직사각형 11"/>
          <p:cNvSpPr/>
          <p:nvPr/>
        </p:nvSpPr>
        <p:spPr>
          <a:xfrm>
            <a:off x="1748484" y="4005064"/>
            <a:ext cx="7901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  <a:endCxn id="3074" idx="1"/>
          </p:cNvCxnSpPr>
          <p:nvPr/>
        </p:nvCxnSpPr>
        <p:spPr>
          <a:xfrm>
            <a:off x="2538652" y="4113076"/>
            <a:ext cx="1889332" cy="6840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67544" y="6021288"/>
            <a:ext cx="691276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latin typeface="+mn-ea"/>
              </a:rPr>
              <a:t>OpenGeo Suite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 smtClean="0">
                <a:latin typeface="+mn-ea"/>
              </a:rPr>
              <a:t>PostGIS</a:t>
            </a:r>
            <a:r>
              <a:rPr lang="ko-KR" altLang="en-US" dirty="0" smtClean="0">
                <a:latin typeface="+mn-ea"/>
              </a:rPr>
              <a:t>를 사용한다면 </a:t>
            </a:r>
            <a:r>
              <a:rPr lang="en-US" altLang="ko-KR" dirty="0" smtClean="0">
                <a:latin typeface="+mn-ea"/>
              </a:rPr>
              <a:t>54321, </a:t>
            </a:r>
            <a:r>
              <a:rPr lang="ko-KR" altLang="en-US" dirty="0" err="1" smtClean="0">
                <a:latin typeface="+mn-ea"/>
              </a:rPr>
              <a:t>독립형으로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PostgreSQL</a:t>
            </a:r>
            <a:r>
              <a:rPr lang="ko-KR" altLang="en-US" dirty="0" smtClean="0">
                <a:latin typeface="+mn-ea"/>
              </a:rPr>
              <a:t>을 설치했을 경우 </a:t>
            </a:r>
            <a:r>
              <a:rPr lang="en-US" altLang="ko-KR" dirty="0" smtClean="0">
                <a:latin typeface="+mn-ea"/>
              </a:rPr>
              <a:t>5432</a:t>
            </a:r>
            <a:r>
              <a:rPr lang="ko-KR" altLang="en-US" dirty="0" smtClean="0">
                <a:latin typeface="+mn-ea"/>
              </a:rPr>
              <a:t>가 기본 포트입니다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25" y="1198279"/>
            <a:ext cx="2940087" cy="219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1602548" y="1777824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22531" idx="1"/>
          </p:cNvCxnSpPr>
          <p:nvPr/>
        </p:nvCxnSpPr>
        <p:spPr>
          <a:xfrm>
            <a:off x="2538652" y="1885836"/>
            <a:ext cx="1901573" cy="4086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3648"/>
            <a:ext cx="5092676" cy="4636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en-US" altLang="ko-KR" dirty="0" err="1"/>
              <a:t>PostGIS</a:t>
            </a:r>
            <a:r>
              <a:rPr lang="en-US" altLang="ko-KR" dirty="0"/>
              <a:t> 2.0 </a:t>
            </a:r>
            <a:r>
              <a:rPr lang="en-US" altLang="ko-KR" dirty="0" err="1"/>
              <a:t>Shapefile</a:t>
            </a:r>
            <a:r>
              <a:rPr lang="en-US" altLang="ko-KR" dirty="0"/>
              <a:t> and DBF Loader Exporter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2621772"/>
            <a:ext cx="2860061" cy="210069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화살표 연결선 6"/>
          <p:cNvCxnSpPr>
            <a:stCxn id="8" idx="3"/>
            <a:endCxn id="3076" idx="1"/>
          </p:cNvCxnSpPr>
          <p:nvPr/>
        </p:nvCxnSpPr>
        <p:spPr>
          <a:xfrm flipV="1">
            <a:off x="1691680" y="3672117"/>
            <a:ext cx="4104456" cy="4975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55576" y="4061639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6021288"/>
            <a:ext cx="691276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latin typeface="+mn-ea"/>
              </a:rPr>
              <a:t>OpenGeo Suite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 smtClean="0">
                <a:latin typeface="+mn-ea"/>
              </a:rPr>
              <a:t>PostGIS</a:t>
            </a:r>
            <a:r>
              <a:rPr lang="ko-KR" altLang="en-US" dirty="0" smtClean="0">
                <a:latin typeface="+mn-ea"/>
              </a:rPr>
              <a:t>를 사용한다면 </a:t>
            </a:r>
            <a:r>
              <a:rPr lang="en-US" altLang="ko-KR" dirty="0" smtClean="0">
                <a:latin typeface="+mn-ea"/>
              </a:rPr>
              <a:t>54321, </a:t>
            </a:r>
            <a:r>
              <a:rPr lang="ko-KR" altLang="en-US" dirty="0" err="1" smtClean="0">
                <a:latin typeface="+mn-ea"/>
              </a:rPr>
              <a:t>독립형으로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PostgreSQL</a:t>
            </a:r>
            <a:r>
              <a:rPr lang="ko-KR" altLang="en-US" dirty="0" smtClean="0">
                <a:latin typeface="+mn-ea"/>
              </a:rPr>
              <a:t>을 설치했을 경우 </a:t>
            </a:r>
            <a:r>
              <a:rPr lang="en-US" altLang="ko-KR" dirty="0" smtClean="0">
                <a:latin typeface="+mn-ea"/>
              </a:rPr>
              <a:t>5432</a:t>
            </a:r>
            <a:r>
              <a:rPr lang="ko-KR" altLang="en-US" dirty="0" smtClean="0">
                <a:latin typeface="+mn-ea"/>
              </a:rPr>
              <a:t>가 기본 포트입니다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77" y="4814296"/>
            <a:ext cx="4204320" cy="104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8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QGIS Plug-in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540067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1844824"/>
            <a:ext cx="576695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3419872" y="4149080"/>
            <a:ext cx="43924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80590" y="1268760"/>
            <a:ext cx="7951850" cy="516683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9915" r="5197" b="2540"/>
          <a:stretch/>
        </p:blipFill>
        <p:spPr bwMode="auto">
          <a:xfrm>
            <a:off x="1582236" y="1616599"/>
            <a:ext cx="5976000" cy="492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PostGIS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67744" y="6093296"/>
            <a:ext cx="412805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2400" b="1" dirty="0" smtClean="0">
                <a:hlinkClick r:id="rId4"/>
              </a:rPr>
              <a:t>http://www.postgis.org/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746949" y="1268760"/>
            <a:ext cx="6073523" cy="379125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9512" y="2996952"/>
            <a:ext cx="5011244" cy="3600400"/>
            <a:chOff x="251520" y="2852936"/>
            <a:chExt cx="5011244" cy="360040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2852936"/>
              <a:ext cx="5011244" cy="360040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3419872" y="6021288"/>
              <a:ext cx="1800200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/>
          <p:cNvCxnSpPr>
            <a:stCxn id="6" idx="3"/>
            <a:endCxn id="6146" idx="2"/>
          </p:cNvCxnSpPr>
          <p:nvPr/>
        </p:nvCxnSpPr>
        <p:spPr>
          <a:xfrm flipV="1">
            <a:off x="5148064" y="5060019"/>
            <a:ext cx="635647" cy="12132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2636912"/>
            <a:ext cx="5047062" cy="395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2684552" y="2636912"/>
            <a:ext cx="36004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  <a:endCxn id="6146" idx="2"/>
          </p:cNvCxnSpPr>
          <p:nvPr/>
        </p:nvCxnSpPr>
        <p:spPr>
          <a:xfrm>
            <a:off x="3044592" y="2816932"/>
            <a:ext cx="2739119" cy="22430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211960" y="3573016"/>
            <a:ext cx="45720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dirty="0" smtClean="0">
                <a:sym typeface="Wingdings" pitchFamily="2" charset="2"/>
              </a:rPr>
              <a:t>레이어에 대한 이름</a:t>
            </a:r>
            <a:r>
              <a:rPr lang="en-US" altLang="ko-KR" dirty="0" smtClean="0">
                <a:sym typeface="Wingdings" pitchFamily="2" charset="2"/>
              </a:rPr>
              <a:t>, geometry </a:t>
            </a:r>
            <a:r>
              <a:rPr lang="ko-KR" altLang="en-US" dirty="0" smtClean="0">
                <a:sym typeface="Wingdings" pitchFamily="2" charset="2"/>
              </a:rPr>
              <a:t>컬럼명</a:t>
            </a:r>
            <a:r>
              <a:rPr lang="en-US" altLang="ko-KR" dirty="0" smtClean="0">
                <a:sym typeface="Wingdings" pitchFamily="2" charset="2"/>
              </a:rPr>
              <a:t>, dimension, srid, geometry </a:t>
            </a:r>
            <a:r>
              <a:rPr lang="ko-KR" altLang="en-US" dirty="0" smtClean="0">
                <a:sym typeface="Wingdings" pitchFamily="2" charset="2"/>
              </a:rPr>
              <a:t>유형 등의 정보를 확인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5.1 Unknown </a:t>
            </a:r>
            <a:r>
              <a:rPr lang="ko-KR" altLang="en-US" dirty="0" err="1" smtClean="0"/>
              <a:t>좌표계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r>
              <a:rPr lang="en-US" altLang="ko-KR" dirty="0" smtClean="0"/>
              <a:t>5.2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r>
              <a:rPr lang="en-US" altLang="ko-KR" dirty="0" smtClean="0"/>
              <a:t>5.3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771800" y="2564904"/>
            <a:ext cx="6073523" cy="379125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Unknown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32240" y="4581128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5" y="1196752"/>
            <a:ext cx="4081843" cy="391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449026" y="2276872"/>
            <a:ext cx="362576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10" idx="3"/>
            <a:endCxn id="11" idx="1"/>
          </p:cNvCxnSpPr>
          <p:nvPr/>
        </p:nvCxnSpPr>
        <p:spPr>
          <a:xfrm>
            <a:off x="4074789" y="2420888"/>
            <a:ext cx="2657451" cy="22682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1340768"/>
            <a:ext cx="8229600" cy="451412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4996333"/>
            <a:ext cx="8208912" cy="138499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PROJCS["Korean 1985 / Korea Central </a:t>
            </a:r>
            <a:r>
              <a:rPr lang="en-US" altLang="ko-KR" sz="1200" dirty="0" err="1" smtClean="0">
                <a:latin typeface="+mn-ea"/>
              </a:rPr>
              <a:t>Belt",GEOGCS</a:t>
            </a:r>
            <a:r>
              <a:rPr lang="en-US" altLang="ko-KR" sz="1200" dirty="0" smtClean="0">
                <a:latin typeface="+mn-ea"/>
              </a:rPr>
              <a:t>["Korean 1985",DATUM["Korean_Datum_1985",SPHEROID["Bessel 1841",6377397.155,299.1528128,AUTHORITY["EPSG","7004"]],AUTHORITY["EPSG","6162"]],PRIMEM["Greenwich",0,AUTHORITY["EPSG","8901"]],UNIT["degree",0.01745329251994328,AUTHORITY["EPSG","9122"]],AUTHORITY["EPSG","4162"]],UNIT["metre",1,AUTHORITY["EPSG","9001"]],PROJECTION["</a:t>
            </a:r>
            <a:r>
              <a:rPr lang="en-US" altLang="ko-KR" sz="1200" dirty="0" err="1" smtClean="0">
                <a:latin typeface="+mn-ea"/>
              </a:rPr>
              <a:t>Transverse_Mercator</a:t>
            </a:r>
            <a:r>
              <a:rPr lang="en-US" altLang="ko-KR" sz="1200" dirty="0" smtClean="0">
                <a:latin typeface="+mn-ea"/>
              </a:rPr>
              <a:t>"],PARAMETER["latitude_of_origin",38],PARAMETER["central_meridian",127],PARAMETER["scale_factor",1],PARAMETER["false_easting",200000],PARAMETER["false_northing",500000],AUTHORITY["EPSG","2097"],AXIS["Y",EAST],AXIS["X",NORTH]]</a:t>
            </a:r>
            <a:endParaRPr lang="ko-KR" altLang="en-US" sz="1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268760"/>
            <a:ext cx="7328495" cy="503736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347864" y="2492896"/>
            <a:ext cx="5400600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첫째</a:t>
            </a:r>
            <a:r>
              <a:rPr lang="en-US" altLang="ko-KR" sz="1400" dirty="0" smtClean="0"/>
              <a:t>, srid </a:t>
            </a:r>
            <a:r>
              <a:rPr lang="ko-KR" altLang="en-US" sz="1400" dirty="0" smtClean="0"/>
              <a:t>제약</a:t>
            </a:r>
            <a:r>
              <a:rPr lang="en-US" altLang="ko-KR" sz="1400" dirty="0" smtClean="0"/>
              <a:t>(Constraint)</a:t>
            </a:r>
            <a:r>
              <a:rPr lang="ko-KR" altLang="en-US" sz="1400" dirty="0" smtClean="0"/>
              <a:t>을 삭제</a:t>
            </a:r>
            <a:r>
              <a:rPr lang="en-US" altLang="ko-KR" sz="14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둘째</a:t>
            </a:r>
            <a:r>
              <a:rPr lang="en-US" altLang="ko-KR" sz="1400" dirty="0" smtClean="0"/>
              <a:t>, geometry_columns </a:t>
            </a:r>
            <a:r>
              <a:rPr lang="ko-KR" altLang="en-US" sz="1400" dirty="0" smtClean="0"/>
              <a:t>테이블의 정의하고자 하는 레이어의 </a:t>
            </a:r>
            <a:r>
              <a:rPr lang="en-US" altLang="ko-KR" sz="1400" dirty="0" smtClean="0"/>
              <a:t>srid</a:t>
            </a:r>
            <a:r>
              <a:rPr lang="ko-KR" altLang="en-US" sz="1400" dirty="0" smtClean="0"/>
              <a:t>를 업데이트</a:t>
            </a:r>
            <a:r>
              <a:rPr lang="en-US" altLang="ko-KR" sz="14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셋째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정의하고자 하는 레이어의 </a:t>
            </a:r>
            <a:r>
              <a:rPr lang="en-US" altLang="ko-KR" sz="1400" dirty="0" smtClean="0"/>
              <a:t>geometry column(</a:t>
            </a:r>
            <a:r>
              <a:rPr lang="ko-KR" altLang="en-US" sz="1400" dirty="0" smtClean="0"/>
              <a:t>일반적으로 </a:t>
            </a:r>
            <a:r>
              <a:rPr lang="en-US" altLang="ko-KR" sz="1400" dirty="0" err="1" smtClean="0"/>
              <a:t>the_geom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업데이트</a:t>
            </a:r>
            <a:r>
              <a:rPr lang="en-US" altLang="ko-KR" sz="14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넷째</a:t>
            </a:r>
            <a:r>
              <a:rPr lang="en-US" altLang="ko-KR" sz="1400" dirty="0" smtClean="0"/>
              <a:t>, srid </a:t>
            </a:r>
            <a:r>
              <a:rPr lang="ko-KR" altLang="en-US" sz="1400" dirty="0" smtClean="0"/>
              <a:t>제약을 새로운 </a:t>
            </a:r>
            <a:r>
              <a:rPr lang="en-US" altLang="ko-KR" sz="1400" dirty="0" smtClean="0"/>
              <a:t>srid</a:t>
            </a:r>
            <a:r>
              <a:rPr lang="ko-KR" altLang="en-US" sz="1400" dirty="0" smtClean="0"/>
              <a:t>로 생성</a:t>
            </a:r>
            <a:r>
              <a:rPr lang="en-US" altLang="ko-KR" sz="1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6"/>
            <a:ext cx="7791450" cy="496252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755576" y="3573016"/>
            <a:ext cx="756084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ALTER TABLE wardoffice DROP CONSTRAINT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+mn-ea"/>
              </a:rPr>
              <a:t>enforce_srid_the_geom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;</a:t>
            </a:r>
          </a:p>
          <a:p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UPDATE geometry_columns SET srid = 2097 WHERE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+mn-ea"/>
              </a:rPr>
              <a:t>f_table_name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 = 'wardoffice';</a:t>
            </a:r>
          </a:p>
          <a:p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UPDATE wardoffice SET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+mn-ea"/>
              </a:rPr>
              <a:t>the_geom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 =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+mn-ea"/>
              </a:rPr>
              <a:t>ST_SetSRID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+mn-ea"/>
              </a:rPr>
              <a:t>the_geom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, 2097);</a:t>
            </a:r>
          </a:p>
          <a:p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ALTER TABLE wardoffice ADD CONSTRAINT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+mn-ea"/>
              </a:rPr>
              <a:t>enforce_srid_the_geom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 CHECK (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+mn-ea"/>
              </a:rPr>
              <a:t>ST_Srid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+mn-ea"/>
              </a:rPr>
              <a:t>the_geom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 = (2097));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700808"/>
            <a:ext cx="7372350" cy="459105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모서리가 둥근 직사각형 6"/>
          <p:cNvSpPr/>
          <p:nvPr/>
        </p:nvSpPr>
        <p:spPr>
          <a:xfrm>
            <a:off x="827584" y="4293096"/>
            <a:ext cx="65527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함수 사용하여 정의하기</a:t>
            </a:r>
            <a:endParaRPr lang="ko-KR" alt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Autofit/>
          </a:bodyPr>
          <a:lstStyle/>
          <a:p>
            <a:r>
              <a:rPr lang="en-US" altLang="ko-KR" sz="1600" dirty="0">
                <a:hlinkClick r:id="rId3"/>
              </a:rPr>
              <a:t>http://</a:t>
            </a:r>
            <a:r>
              <a:rPr lang="en-US" altLang="ko-KR" sz="1600" dirty="0" smtClean="0">
                <a:hlinkClick r:id="rId3"/>
              </a:rPr>
              <a:t>postgis.org/docs/UpdateGeometrySRID.html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2400" b="1" dirty="0">
                <a:solidFill>
                  <a:srgbClr val="FF0000"/>
                </a:solidFill>
              </a:rPr>
              <a:t>SELECT </a:t>
            </a:r>
            <a:r>
              <a:rPr lang="en-US" altLang="ko-KR" sz="2400" b="1" dirty="0" err="1">
                <a:solidFill>
                  <a:srgbClr val="FF0000"/>
                </a:solidFill>
              </a:rPr>
              <a:t>UpdateGeometrySRID</a:t>
            </a:r>
            <a:r>
              <a:rPr lang="en-US" altLang="ko-KR" sz="2400" b="1" dirty="0">
                <a:solidFill>
                  <a:srgbClr val="FF0000"/>
                </a:solidFill>
              </a:rPr>
              <a:t>('public', '</a:t>
            </a:r>
            <a:r>
              <a:rPr lang="en-US" altLang="ko-KR" sz="2400" b="1" dirty="0" err="1">
                <a:solidFill>
                  <a:srgbClr val="FF0000"/>
                </a:solidFill>
              </a:rPr>
              <a:t>admin_sgg</a:t>
            </a:r>
            <a:r>
              <a:rPr lang="en-US" altLang="ko-KR" sz="2400" b="1" dirty="0">
                <a:solidFill>
                  <a:srgbClr val="FF0000"/>
                </a:solidFill>
              </a:rPr>
              <a:t>', '</a:t>
            </a:r>
            <a:r>
              <a:rPr lang="en-US" altLang="ko-KR" sz="2400" b="1" dirty="0" err="1">
                <a:solidFill>
                  <a:srgbClr val="FF0000"/>
                </a:solidFill>
              </a:rPr>
              <a:t>the_geom</a:t>
            </a:r>
            <a:r>
              <a:rPr lang="en-US" altLang="ko-KR" sz="2400" b="1" dirty="0">
                <a:solidFill>
                  <a:srgbClr val="FF0000"/>
                </a:solidFill>
              </a:rPr>
              <a:t>', 2097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);</a:t>
            </a:r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b="1" dirty="0"/>
              <a:t>Name</a:t>
            </a:r>
          </a:p>
          <a:p>
            <a:r>
              <a:rPr lang="en-US" altLang="ko-KR" sz="1600" dirty="0" err="1"/>
              <a:t>UpdateGeometrySRID</a:t>
            </a:r>
            <a:r>
              <a:rPr lang="en-US" altLang="ko-KR" sz="1600" dirty="0"/>
              <a:t> — Updates the SRID of all features in a geometry column, </a:t>
            </a:r>
            <a:r>
              <a:rPr lang="en-US" altLang="ko-KR" sz="1600" dirty="0" err="1"/>
              <a:t>geometry_columns</a:t>
            </a:r>
            <a:r>
              <a:rPr lang="en-US" altLang="ko-KR" sz="1600" dirty="0"/>
              <a:t> metadata and </a:t>
            </a:r>
            <a:r>
              <a:rPr lang="en-US" altLang="ko-KR" sz="1600" dirty="0" err="1"/>
              <a:t>srid</a:t>
            </a:r>
            <a:r>
              <a:rPr lang="en-US" altLang="ko-KR" sz="1600" dirty="0"/>
              <a:t> table constraint</a:t>
            </a:r>
          </a:p>
          <a:p>
            <a:r>
              <a:rPr lang="en-US" altLang="ko-KR" sz="1600" b="1" dirty="0"/>
              <a:t>Synopsis</a:t>
            </a:r>
          </a:p>
          <a:p>
            <a:r>
              <a:rPr lang="en-US" altLang="ko-KR" sz="1600" dirty="0"/>
              <a:t>text </a:t>
            </a:r>
            <a:r>
              <a:rPr lang="en-US" altLang="ko-KR" sz="1600" b="1" dirty="0" err="1"/>
              <a:t>UpdateGeometrySRID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table_name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column_name</a:t>
            </a:r>
            <a:r>
              <a:rPr lang="en-US" altLang="ko-KR" sz="1600" dirty="0"/>
              <a:t>, integer </a:t>
            </a:r>
            <a:r>
              <a:rPr lang="en-US" altLang="ko-KR" sz="1600" i="1" dirty="0" err="1"/>
              <a:t>srid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text </a:t>
            </a:r>
            <a:r>
              <a:rPr lang="en-US" altLang="ko-KR" sz="1600" b="1" dirty="0" err="1"/>
              <a:t>UpdateGeometrySRID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schema_name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table_name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column_name</a:t>
            </a:r>
            <a:r>
              <a:rPr lang="en-US" altLang="ko-KR" sz="1600" dirty="0"/>
              <a:t>, integer </a:t>
            </a:r>
            <a:r>
              <a:rPr lang="en-US" altLang="ko-KR" sz="1600" i="1" dirty="0" err="1"/>
              <a:t>srid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text </a:t>
            </a:r>
            <a:r>
              <a:rPr lang="en-US" altLang="ko-KR" sz="1600" b="1" dirty="0" err="1"/>
              <a:t>UpdateGeometrySRID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catalog_name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schema_name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table_name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column_name</a:t>
            </a:r>
            <a:r>
              <a:rPr lang="en-US" altLang="ko-KR" sz="1600" dirty="0"/>
              <a:t>, integer </a:t>
            </a:r>
            <a:r>
              <a:rPr lang="en-US" altLang="ko-KR" sz="1600" i="1" dirty="0" err="1"/>
              <a:t>srid</a:t>
            </a:r>
            <a:r>
              <a:rPr lang="en-US" altLang="ko-KR" sz="1600" dirty="0" smtClean="0"/>
              <a:t>);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: </a:t>
            </a:r>
            <a:r>
              <a:rPr lang="ko-KR" altLang="en-US" dirty="0"/>
              <a:t>한국 주요 </a:t>
            </a:r>
            <a:r>
              <a:rPr lang="ko-KR" altLang="en-US" dirty="0" err="1"/>
              <a:t>좌표계</a:t>
            </a:r>
            <a:endParaRPr lang="ko-KR" altLang="en-US" sz="2000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988840"/>
            <a:ext cx="8640960" cy="43204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4927</a:t>
            </a:r>
            <a:r>
              <a:rPr lang="en-US" altLang="ko-KR" sz="850" dirty="0"/>
              <a:t>&gt; GRS80 Korea 2000 / Geocentric datum of Korea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longlat</a:t>
            </a:r>
            <a:r>
              <a:rPr lang="en-US" altLang="ko-KR" sz="850" dirty="0"/>
              <a:t>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+towgs84=0.0,0.0,0.0,0.0,0.0,0.0,0.0 +</a:t>
            </a:r>
            <a:r>
              <a:rPr lang="en-US" altLang="ko-KR" sz="850" dirty="0" err="1"/>
              <a:t>no_defs</a:t>
            </a:r>
            <a:r>
              <a:rPr lang="en-US" altLang="ko-KR" sz="850" dirty="0"/>
              <a:t> </a:t>
            </a:r>
          </a:p>
          <a:p>
            <a:pPr>
              <a:buNone/>
            </a:pPr>
            <a:r>
              <a:rPr lang="en-US" altLang="ko-KR" sz="850" dirty="0"/>
              <a:t>  </a:t>
            </a:r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dirty="0"/>
              <a:t>2096&gt; Bessel Korean 1985 / East Belt   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+lon_0=129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dirty="0"/>
              <a:t>2097&gt; Bessel Korean 1985 / Central Belt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+lon_0=127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dirty="0"/>
              <a:t>2098&gt; Bessel Korean 1985 / West Belt   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+lon_0=125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 smtClean="0"/>
              <a:t>no_defs</a:t>
            </a:r>
            <a:endParaRPr lang="en-US" altLang="ko-KR" sz="850" dirty="0" smtClean="0"/>
          </a:p>
          <a:p>
            <a:pPr>
              <a:buNone/>
            </a:pP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5167</a:t>
            </a:r>
            <a:r>
              <a:rPr lang="en-US" altLang="ko-KR" sz="850" dirty="0"/>
              <a:t>&gt; Bessel Korean 1985 / East Sea Belt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+lon_0=131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5168</a:t>
            </a:r>
            <a:r>
              <a:rPr lang="en-US" altLang="ko-KR" sz="850" dirty="0"/>
              <a:t>&gt; Bessel Korean 1985 / Central Belt </a:t>
            </a:r>
            <a:r>
              <a:rPr lang="en-US" altLang="ko-KR" sz="850" dirty="0" err="1"/>
              <a:t>Jeju</a:t>
            </a:r>
            <a:r>
              <a:rPr lang="en-US" altLang="ko-KR" sz="850" dirty="0"/>
              <a:t>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+lon_0=127 +k=1 +x_0=200000 +y_0=550000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5173</a:t>
            </a:r>
            <a:r>
              <a:rPr lang="en-US" altLang="ko-KR" sz="850" dirty="0"/>
              <a:t>&gt; Bessel Korean 1985 / Modified West Belt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+lon_0=125.00289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5174</a:t>
            </a:r>
            <a:r>
              <a:rPr lang="en-US" altLang="ko-KR" sz="850" dirty="0"/>
              <a:t>&gt; Bessel Korean 1985 / Modified Central Belt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+lon_0=127.00289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5175</a:t>
            </a:r>
            <a:r>
              <a:rPr lang="en-US" altLang="ko-KR" sz="850" dirty="0"/>
              <a:t>&gt; Bessel Korean 1985 / Modified Central Belt </a:t>
            </a:r>
            <a:r>
              <a:rPr lang="en-US" altLang="ko-KR" sz="850" dirty="0" err="1"/>
              <a:t>Jeju</a:t>
            </a:r>
            <a:r>
              <a:rPr lang="en-US" altLang="ko-KR" sz="850" dirty="0"/>
              <a:t>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+lon_0=127.00289 +k=1 +x_0=200000 +y_0=550000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5176</a:t>
            </a:r>
            <a:r>
              <a:rPr lang="en-US" altLang="ko-KR" sz="850" dirty="0"/>
              <a:t>&gt; Bessel Korean 1985 / Modified East Belt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+lon_0=129.00289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5177</a:t>
            </a:r>
            <a:r>
              <a:rPr lang="en-US" altLang="ko-KR" sz="850" dirty="0"/>
              <a:t>&gt; Bessel Korean 1985 / Modified East Sea Belt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+lon_0=131.00289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5178</a:t>
            </a:r>
            <a:r>
              <a:rPr lang="en-US" altLang="ko-KR" sz="850" dirty="0"/>
              <a:t>&gt; Bessel Korean 1985 / Unified CS  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+lon_0=127.5 +k=0.9996 +x_0=1000000 +y_0=2000000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</a:t>
            </a:r>
            <a:r>
              <a:rPr lang="en-US" altLang="ko-KR" sz="850" dirty="0" err="1"/>
              <a:t>bessel</a:t>
            </a:r>
            <a:r>
              <a:rPr lang="en-US" altLang="ko-KR" sz="850" dirty="0"/>
              <a:t>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5179</a:t>
            </a:r>
            <a:r>
              <a:rPr lang="en-US" altLang="ko-KR" sz="850" dirty="0"/>
              <a:t>&gt; GRS80 Korea 2000 / Unified CS    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+lon_0=127.5 +k=0.9996 +x_0=1000000 +y_0=2000000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5180</a:t>
            </a:r>
            <a:r>
              <a:rPr lang="en-US" altLang="ko-KR" sz="850" dirty="0"/>
              <a:t>&gt; GRS80 Korea 2000 / West Belt     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+lon_0=125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5181</a:t>
            </a:r>
            <a:r>
              <a:rPr lang="en-US" altLang="ko-KR" sz="850" dirty="0"/>
              <a:t>&gt; GRS80 Korea 2000 / Central Belt  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+lon_0=127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5182</a:t>
            </a:r>
            <a:r>
              <a:rPr lang="en-US" altLang="ko-KR" sz="850" dirty="0"/>
              <a:t>&gt; GRS80 Korea 2000 / Central Belt </a:t>
            </a:r>
            <a:r>
              <a:rPr lang="en-US" altLang="ko-KR" sz="850" dirty="0" err="1"/>
              <a:t>Jeju</a:t>
            </a:r>
            <a:r>
              <a:rPr lang="en-US" altLang="ko-KR" sz="850" dirty="0"/>
              <a:t>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+lon_0=127 +k=1 +x_0=200000 +y_0=550000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5183</a:t>
            </a:r>
            <a:r>
              <a:rPr lang="en-US" altLang="ko-KR" sz="850" dirty="0"/>
              <a:t>&gt; GRS80 Korea 2000 / East Belt     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+lon_0=129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5184</a:t>
            </a:r>
            <a:r>
              <a:rPr lang="en-US" altLang="ko-KR" sz="850" dirty="0"/>
              <a:t>&gt; GRS80 Korea 2000 / East Sea Belt 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+lon_0=131 +k=1 +x_0=200000 +y_0=500000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5185</a:t>
            </a:r>
            <a:r>
              <a:rPr lang="en-US" altLang="ko-KR" sz="850" dirty="0"/>
              <a:t>&gt; GRS80 Korea 2000 / West Belt 2010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+lon_0=125 +k=1 +x_0=200000 +y_0=600000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5186</a:t>
            </a:r>
            <a:r>
              <a:rPr lang="en-US" altLang="ko-KR" sz="850" dirty="0"/>
              <a:t>&gt; GRS80 Korea 2000 / Central Belt 2010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+lon_0=127 +k=1 +x_0=200000 +y_0=600000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5187</a:t>
            </a:r>
            <a:r>
              <a:rPr lang="en-US" altLang="ko-KR" sz="850" dirty="0"/>
              <a:t>&gt; GRS80 Korea 2000 / East Belt 2010    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+lon_0=129 +k=1 +x_0=200000 +y_0=600000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en-US" altLang="ko-KR" sz="850" dirty="0"/>
          </a:p>
          <a:p>
            <a:pPr>
              <a:buNone/>
            </a:pPr>
            <a:r>
              <a:rPr lang="en-US" altLang="ko-KR" sz="850" dirty="0" smtClean="0"/>
              <a:t>&lt;</a:t>
            </a:r>
            <a:r>
              <a:rPr lang="en-US" altLang="ko-KR" sz="8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5188</a:t>
            </a:r>
            <a:r>
              <a:rPr lang="en-US" altLang="ko-KR" sz="850" dirty="0"/>
              <a:t>&gt; GRS80 Korea 2000 / East Sea Belt 2010            +</a:t>
            </a:r>
            <a:r>
              <a:rPr lang="en-US" altLang="ko-KR" sz="850" dirty="0" err="1"/>
              <a:t>proj</a:t>
            </a:r>
            <a:r>
              <a:rPr lang="en-US" altLang="ko-KR" sz="850" dirty="0"/>
              <a:t>=</a:t>
            </a:r>
            <a:r>
              <a:rPr lang="en-US" altLang="ko-KR" sz="850" dirty="0" err="1"/>
              <a:t>tmerc</a:t>
            </a:r>
            <a:r>
              <a:rPr lang="en-US" altLang="ko-KR" sz="850" dirty="0"/>
              <a:t> +lat_0=38 +lon_0=131 +k=1 +x_0=200000 +y_0=600000 +</a:t>
            </a:r>
            <a:r>
              <a:rPr lang="en-US" altLang="ko-KR" sz="850" dirty="0" err="1"/>
              <a:t>ellps</a:t>
            </a:r>
            <a:r>
              <a:rPr lang="en-US" altLang="ko-KR" sz="850" dirty="0"/>
              <a:t>=GRS80 +units=m +</a:t>
            </a:r>
            <a:r>
              <a:rPr lang="en-US" altLang="ko-KR" sz="850" dirty="0" err="1"/>
              <a:t>no_defs</a:t>
            </a:r>
            <a:endParaRPr lang="ko-KR" altLang="en-US" sz="850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052736"/>
            <a:ext cx="8640960" cy="7078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한국 주요 </a:t>
            </a:r>
            <a:r>
              <a:rPr lang="ko-KR" altLang="en-US" sz="2000" dirty="0" err="1" smtClean="0"/>
              <a:t>좌표계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EPSG</a:t>
            </a:r>
            <a:r>
              <a:rPr lang="ko-KR" altLang="en-US" sz="2000" dirty="0" smtClean="0"/>
              <a:t>코드 및 </a:t>
            </a:r>
            <a:r>
              <a:rPr lang="en-US" altLang="ko-KR" sz="2000" dirty="0" smtClean="0"/>
              <a:t>proj4 </a:t>
            </a:r>
            <a:r>
              <a:rPr lang="ko-KR" altLang="en-US" sz="2000" dirty="0" smtClean="0"/>
              <a:t>인자 정리</a:t>
            </a:r>
            <a:endParaRPr lang="en-US" altLang="ko-KR" sz="2000" dirty="0" smtClean="0"/>
          </a:p>
          <a:p>
            <a:r>
              <a:rPr lang="ko-KR" altLang="en-US" sz="2000" dirty="0" smtClean="0"/>
              <a:t>현재 </a:t>
            </a:r>
            <a:r>
              <a:rPr lang="en-US" altLang="ko-KR" sz="2000" dirty="0" smtClean="0"/>
              <a:t>PostGIS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2096, 2097, 2098</a:t>
            </a:r>
            <a:r>
              <a:rPr lang="ko-KR" altLang="en-US" sz="2000" dirty="0" smtClean="0"/>
              <a:t>을 제외하고는 미등록상태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: </a:t>
            </a:r>
            <a:r>
              <a:rPr lang="ko-KR" altLang="en-US" dirty="0"/>
              <a:t>한국 주요 </a:t>
            </a:r>
            <a:r>
              <a:rPr lang="ko-KR" altLang="en-US" dirty="0" err="1"/>
              <a:t>좌표계</a:t>
            </a:r>
            <a:endParaRPr lang="ko-KR" altLang="en-US" sz="2000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700808"/>
            <a:ext cx="8640960" cy="496855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1400" dirty="0" smtClean="0"/>
              <a:t>2097=PROJCS["Korean 1985 / Korea Central Belt", </a:t>
            </a:r>
          </a:p>
          <a:p>
            <a:pPr>
              <a:buNone/>
            </a:pPr>
            <a:r>
              <a:rPr lang="en-US" altLang="ko-KR" sz="1400" dirty="0" smtClean="0"/>
              <a:t>GEOGCS["Korean 1985", </a:t>
            </a:r>
          </a:p>
          <a:p>
            <a:pPr>
              <a:buNone/>
            </a:pPr>
            <a:r>
              <a:rPr lang="en-US" altLang="ko-KR" sz="1400" dirty="0" smtClean="0"/>
              <a:t>DATUM["Korean Datum 1985", </a:t>
            </a:r>
          </a:p>
          <a:p>
            <a:pPr>
              <a:buNone/>
            </a:pPr>
            <a:r>
              <a:rPr lang="en-US" altLang="ko-KR" sz="1400" dirty="0" smtClean="0"/>
              <a:t>SPHEROID["Bessel 1841", 6377397.155, 299.1528128, AUTHORITY["EPSG","7004"]], </a:t>
            </a:r>
          </a:p>
          <a:p>
            <a:pPr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TOWGS84[-146.43, 507.89, 681.46, 0.0, 0.0, 0.0, 0.0], AUTHORITY["EPSG","6162"]], </a:t>
            </a:r>
          </a:p>
          <a:p>
            <a:pPr>
              <a:buNone/>
            </a:pPr>
            <a:r>
              <a:rPr lang="en-US" altLang="ko-KR" sz="1400" dirty="0" smtClean="0"/>
              <a:t>PRIMEM["Greenwich", 0.0, AUTHORITY["EPSG","8901"]], </a:t>
            </a:r>
          </a:p>
          <a:p>
            <a:pPr>
              <a:buNone/>
            </a:pPr>
            <a:r>
              <a:rPr lang="en-US" altLang="ko-KR" sz="1400" dirty="0" smtClean="0"/>
              <a:t>UNIT["degree", 0.017453292519943295], </a:t>
            </a:r>
          </a:p>
          <a:p>
            <a:pPr>
              <a:buNone/>
            </a:pPr>
            <a:r>
              <a:rPr lang="en-US" altLang="ko-KR" sz="1400" dirty="0" smtClean="0"/>
              <a:t>AXIS["Geodetic longitude", EAST], </a:t>
            </a:r>
          </a:p>
          <a:p>
            <a:pPr>
              <a:buNone/>
            </a:pPr>
            <a:r>
              <a:rPr lang="en-US" altLang="ko-KR" sz="1400" dirty="0" smtClean="0"/>
              <a:t>AXIS["Geodetic latitude", NORTH], AUTHORITY["EPSG","4162"]], </a:t>
            </a:r>
          </a:p>
          <a:p>
            <a:pPr>
              <a:buNone/>
            </a:pPr>
            <a:r>
              <a:rPr lang="en-US" altLang="ko-KR" sz="1400" dirty="0" smtClean="0"/>
              <a:t>PROJECTION["</a:t>
            </a:r>
            <a:r>
              <a:rPr lang="en-US" altLang="ko-KR" sz="1400" dirty="0" err="1" smtClean="0"/>
              <a:t>Transverse_Mercator</a:t>
            </a:r>
            <a:r>
              <a:rPr lang="en-US" altLang="ko-KR" sz="1400" dirty="0" smtClean="0"/>
              <a:t>"], </a:t>
            </a:r>
          </a:p>
          <a:p>
            <a:pPr>
              <a:buNone/>
            </a:pPr>
            <a:r>
              <a:rPr lang="en-US" altLang="ko-KR" sz="1400" dirty="0" smtClean="0"/>
              <a:t>PARAMETER["</a:t>
            </a:r>
            <a:r>
              <a:rPr lang="en-US" altLang="ko-KR" sz="1400" dirty="0" err="1" smtClean="0"/>
              <a:t>central_meridian</a:t>
            </a:r>
            <a:r>
              <a:rPr lang="en-US" altLang="ko-KR" sz="1400" dirty="0" smtClean="0"/>
              <a:t>", 127.</a:t>
            </a:r>
            <a:r>
              <a:rPr lang="en-US" altLang="ko-KR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00289027777001</a:t>
            </a:r>
            <a:r>
              <a:rPr lang="en-US" altLang="ko-KR" sz="1400" dirty="0" smtClean="0"/>
              <a:t>], </a:t>
            </a:r>
          </a:p>
          <a:p>
            <a:pPr>
              <a:buNone/>
            </a:pPr>
            <a:r>
              <a:rPr lang="en-US" altLang="ko-KR" sz="1400" dirty="0" smtClean="0"/>
              <a:t>PARAMETER["</a:t>
            </a:r>
            <a:r>
              <a:rPr lang="en-US" altLang="ko-KR" sz="1400" dirty="0" err="1" smtClean="0"/>
              <a:t>latitude_of_origin</a:t>
            </a:r>
            <a:r>
              <a:rPr lang="en-US" altLang="ko-KR" sz="1400" dirty="0" smtClean="0"/>
              <a:t>", 38.0], </a:t>
            </a:r>
          </a:p>
          <a:p>
            <a:pPr>
              <a:buNone/>
            </a:pPr>
            <a:r>
              <a:rPr lang="en-US" altLang="ko-KR" sz="1400" dirty="0" smtClean="0"/>
              <a:t>PARAMETER["</a:t>
            </a:r>
            <a:r>
              <a:rPr lang="en-US" altLang="ko-KR" sz="1400" dirty="0" err="1" smtClean="0"/>
              <a:t>scale_factor</a:t>
            </a:r>
            <a:r>
              <a:rPr lang="en-US" altLang="ko-KR" sz="1400" dirty="0" smtClean="0"/>
              <a:t>", 1.0], </a:t>
            </a:r>
          </a:p>
          <a:p>
            <a:pPr>
              <a:buNone/>
            </a:pPr>
            <a:r>
              <a:rPr lang="en-US" altLang="ko-KR" sz="1400" dirty="0" smtClean="0"/>
              <a:t>PARAMETER["</a:t>
            </a:r>
            <a:r>
              <a:rPr lang="en-US" altLang="ko-KR" sz="1400" dirty="0" err="1" smtClean="0"/>
              <a:t>false_easting</a:t>
            </a:r>
            <a:r>
              <a:rPr lang="en-US" altLang="ko-KR" sz="1400" dirty="0" smtClean="0"/>
              <a:t>", 200000.0], </a:t>
            </a:r>
          </a:p>
          <a:p>
            <a:pPr>
              <a:buNone/>
            </a:pPr>
            <a:r>
              <a:rPr lang="en-US" altLang="ko-KR" sz="1400" dirty="0" smtClean="0"/>
              <a:t>PARAMETER["</a:t>
            </a:r>
            <a:r>
              <a:rPr lang="en-US" altLang="ko-KR" sz="1400" dirty="0" err="1" smtClean="0"/>
              <a:t>false_northing</a:t>
            </a:r>
            <a:r>
              <a:rPr lang="en-US" altLang="ko-KR" sz="1400" dirty="0" smtClean="0"/>
              <a:t>", 500000.0], </a:t>
            </a:r>
          </a:p>
          <a:p>
            <a:pPr>
              <a:buNone/>
            </a:pPr>
            <a:r>
              <a:rPr lang="en-US" altLang="ko-KR" sz="1400" dirty="0" smtClean="0"/>
              <a:t>UNIT["m", 1.0], </a:t>
            </a:r>
          </a:p>
          <a:p>
            <a:pPr>
              <a:buNone/>
            </a:pPr>
            <a:r>
              <a:rPr lang="en-US" altLang="ko-KR" sz="1400" dirty="0" smtClean="0"/>
              <a:t>AXIS["Easting", EAST], </a:t>
            </a:r>
          </a:p>
          <a:p>
            <a:pPr>
              <a:buNone/>
            </a:pPr>
            <a:r>
              <a:rPr lang="en-US" altLang="ko-KR" sz="1400" dirty="0" smtClean="0"/>
              <a:t>AXIS["Northing", NORTH], </a:t>
            </a:r>
          </a:p>
          <a:p>
            <a:pPr>
              <a:buNone/>
            </a:pPr>
            <a:r>
              <a:rPr lang="en-US" altLang="ko-KR" sz="1400" dirty="0" smtClean="0"/>
              <a:t>AUTHORITY["EPSG","2097"]]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052736"/>
            <a:ext cx="8640960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한국 주요 </a:t>
            </a:r>
            <a:r>
              <a:rPr lang="ko-KR" altLang="en-US" sz="2000" dirty="0" err="1" smtClean="0"/>
              <a:t>좌표계</a:t>
            </a:r>
            <a:r>
              <a:rPr lang="ko-KR" altLang="en-US" sz="2000" dirty="0" smtClean="0"/>
              <a:t> 등록 전 활용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323528" y="1772816"/>
          <a:ext cx="8352928" cy="458676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990015"/>
                <a:gridCol w="4362913"/>
              </a:tblGrid>
              <a:tr h="20341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Open/Free</a:t>
                      </a:r>
                      <a:endParaRPr lang="en-US" sz="1400" b="0" dirty="0">
                        <a:latin typeface="+mn-ea"/>
                        <a:ea typeface="+mn-ea"/>
                      </a:endParaRPr>
                    </a:p>
                  </a:txBody>
                  <a:tcPr marL="50854" marR="50854" marT="25427" marB="2542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/>
                        <a:t>Closed/Proprietary</a:t>
                      </a:r>
                      <a:endParaRPr lang="en-US" sz="1400" b="0">
                        <a:latin typeface="+mn-ea"/>
                        <a:ea typeface="+mn-ea"/>
                      </a:endParaRPr>
                    </a:p>
                  </a:txBody>
                  <a:tcPr marL="50854" marR="50854" marT="25427" marB="25427"/>
                </a:tc>
              </a:tr>
              <a:tr h="4322548">
                <a:tc>
                  <a:txBody>
                    <a:bodyPr/>
                    <a:lstStyle/>
                    <a:p>
                      <a:pPr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Loading/Extracting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Shp2Pgsql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ogr2ogr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Dxf2PostGIS</a:t>
                      </a:r>
                    </a:p>
                    <a:p>
                      <a:pPr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Web-Based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Mapserver</a:t>
                      </a:r>
                      <a:endParaRPr lang="en-US" sz="1400" dirty="0"/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GeoServer</a:t>
                      </a:r>
                      <a:r>
                        <a:rPr lang="en-US" sz="1400" dirty="0"/>
                        <a:t> (Java-based WFS / WMS -server )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SharpMap</a:t>
                      </a:r>
                      <a:r>
                        <a:rPr lang="en-US" sz="1400" dirty="0"/>
                        <a:t> SDK - for ASP.NET 2.0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MapGuide</a:t>
                      </a:r>
                      <a:r>
                        <a:rPr lang="en-US" sz="1400" dirty="0"/>
                        <a:t> Open Source (using FDO)</a:t>
                      </a:r>
                    </a:p>
                    <a:p>
                      <a:pPr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Desktop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uDig</a:t>
                      </a:r>
                      <a:endParaRPr lang="en-US" sz="1400" dirty="0"/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QGIS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mezoGIS</a:t>
                      </a:r>
                      <a:endParaRPr lang="en-US" sz="1400" dirty="0"/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OpenJUMP</a:t>
                      </a:r>
                      <a:endParaRPr lang="en-US" sz="1400" dirty="0"/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OpenEV</a:t>
                      </a:r>
                      <a:endParaRPr lang="en-US" sz="1400" dirty="0"/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SharpMap</a:t>
                      </a:r>
                      <a:r>
                        <a:rPr lang="en-US" sz="1400" dirty="0"/>
                        <a:t> SDK for Microsoft.NET 2.0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ZigGIS</a:t>
                      </a:r>
                      <a:r>
                        <a:rPr lang="en-US" sz="1400" dirty="0"/>
                        <a:t> for ArcGIS/ArcObjects.NET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GvSIG</a:t>
                      </a:r>
                      <a:endParaRPr lang="en-US" sz="1400" dirty="0"/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GRASS</a:t>
                      </a:r>
                      <a:endParaRPr lang="en-US" sz="1400" b="0" dirty="0">
                        <a:latin typeface="+mn-ea"/>
                        <a:ea typeface="+mn-ea"/>
                      </a:endParaRPr>
                    </a:p>
                  </a:txBody>
                  <a:tcPr marL="50854" marR="50854" marT="25427" marB="25427"/>
                </a:tc>
                <a:tc>
                  <a:txBody>
                    <a:bodyPr/>
                    <a:lstStyle/>
                    <a:p>
                      <a:pPr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Loading/Extracting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Safe FME Desktop Translator/Converter</a:t>
                      </a:r>
                    </a:p>
                    <a:p>
                      <a:pPr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Web-Based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Ionic Red Spider (now ERDAS)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Cadcorp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GeognoSIS</a:t>
                      </a:r>
                      <a:endParaRPr lang="en-US" sz="1400" dirty="0"/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Iwan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Mapserver</a:t>
                      </a:r>
                      <a:endParaRPr lang="en-US" sz="1400" dirty="0"/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MapDotNet</a:t>
                      </a:r>
                      <a:r>
                        <a:rPr lang="en-US" sz="1400" dirty="0"/>
                        <a:t> Server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MapGuide</a:t>
                      </a:r>
                      <a:r>
                        <a:rPr lang="en-US" sz="1400" dirty="0"/>
                        <a:t> Enterprise (using FDO)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ESRI ArcGIS Server 9.3+</a:t>
                      </a:r>
                    </a:p>
                    <a:p>
                      <a:pPr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Desktop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Cadcorp</a:t>
                      </a:r>
                      <a:r>
                        <a:rPr lang="en-US" sz="1400" dirty="0"/>
                        <a:t> SIS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Microimages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TNTmips</a:t>
                      </a:r>
                      <a:r>
                        <a:rPr lang="en-US" sz="1400" dirty="0"/>
                        <a:t> GIS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ESRI ArcGIS 9.3+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Manifold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 err="1"/>
                        <a:t>GeoConcept</a:t>
                      </a:r>
                      <a:endParaRPr lang="en-US" sz="1400" dirty="0"/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MapInfo (v10)</a:t>
                      </a:r>
                    </a:p>
                    <a:p>
                      <a:pPr marL="742950" lvl="1" indent="-285750" algn="l" fontAlgn="base">
                        <a:buFont typeface="Arial"/>
                        <a:buChar char="•"/>
                      </a:pPr>
                      <a:r>
                        <a:rPr lang="en-US" sz="1400" dirty="0"/>
                        <a:t>AutoCAD Map 3D (using FDO)</a:t>
                      </a:r>
                      <a:endParaRPr lang="en-US" sz="1400" b="0" dirty="0">
                        <a:latin typeface="+mn-ea"/>
                        <a:ea typeface="+mn-ea"/>
                      </a:endParaRPr>
                    </a:p>
                  </a:txBody>
                  <a:tcPr marL="50854" marR="50854" marT="25427" marB="25427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1.3 PostGIS</a:t>
            </a:r>
            <a:r>
              <a:rPr lang="ko-KR" altLang="en-US" dirty="0" smtClean="0"/>
              <a:t>를 지원하는 </a:t>
            </a:r>
            <a:r>
              <a:rPr lang="en-US" altLang="ko-KR" dirty="0" smtClean="0"/>
              <a:t>GIS </a:t>
            </a:r>
            <a:r>
              <a:rPr lang="ko-KR" altLang="en-US" dirty="0" smtClean="0"/>
              <a:t>프로그램들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23805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: </a:t>
            </a:r>
            <a:r>
              <a:rPr lang="ko-KR" altLang="en-US" dirty="0"/>
              <a:t>한국 주요 </a:t>
            </a:r>
            <a:r>
              <a:rPr lang="ko-KR" altLang="en-US" dirty="0" err="1"/>
              <a:t>좌표계</a:t>
            </a:r>
            <a:endParaRPr lang="ko-KR" altLang="en-US" sz="2000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700808"/>
            <a:ext cx="8640960" cy="496855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1400" dirty="0"/>
              <a:t>DELETE FROM </a:t>
            </a:r>
            <a:r>
              <a:rPr lang="en-US" altLang="ko-KR" sz="1400" dirty="0" err="1" smtClean="0"/>
              <a:t>spatial_ref_sys</a:t>
            </a:r>
            <a:r>
              <a:rPr lang="en-US" altLang="ko-KR" sz="1400" dirty="0" smtClean="0"/>
              <a:t> WHERE </a:t>
            </a:r>
            <a:r>
              <a:rPr lang="en-US" altLang="ko-KR" sz="1400" dirty="0" err="1"/>
              <a:t>srid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=2097;</a:t>
            </a:r>
          </a:p>
          <a:p>
            <a:pPr>
              <a:buNone/>
            </a:pPr>
            <a:endParaRPr lang="en-US" altLang="ko-KR" sz="1400" dirty="0"/>
          </a:p>
          <a:p>
            <a:pPr>
              <a:buNone/>
            </a:pPr>
            <a:r>
              <a:rPr lang="en-US" altLang="ko-KR" sz="1400" dirty="0" smtClean="0"/>
              <a:t>INSERT </a:t>
            </a:r>
            <a:r>
              <a:rPr lang="en-US" altLang="ko-KR" sz="1400" dirty="0"/>
              <a:t>INTO </a:t>
            </a:r>
            <a:r>
              <a:rPr lang="en-US" altLang="ko-KR" sz="1400" dirty="0" err="1"/>
              <a:t>spatial_ref_sys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srid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auth_name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auth_srid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srtext</a:t>
            </a:r>
            <a:r>
              <a:rPr lang="en-US" altLang="ko-KR" sz="1400" dirty="0"/>
              <a:t>, proj4text)</a:t>
            </a:r>
          </a:p>
          <a:p>
            <a:pPr>
              <a:buNone/>
            </a:pPr>
            <a:r>
              <a:rPr lang="en-US" altLang="ko-KR" sz="1400" dirty="0"/>
              <a:t>VALUES (2097, 'EPSG', 2097, </a:t>
            </a:r>
          </a:p>
          <a:p>
            <a:pPr>
              <a:buNone/>
            </a:pPr>
            <a:r>
              <a:rPr lang="en-US" altLang="ko-KR" sz="1400" dirty="0"/>
              <a:t>'PROJCS["Korean 1985 / Central Belt", GEOGCS["Korean 1985", DATUM["Korean Datum 1985", SPHEROID["Bessel 1841", 6377397.155, 299.1528128, AUTHORITY["EPSG","7004"]],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TOWGS84[-146.43, 507.89, 681.46, 0.0, 0.0, 0.0, 0.0], AUTHORITY["EPSG","6162"]]</a:t>
            </a:r>
            <a:r>
              <a:rPr lang="en-US" altLang="ko-KR" sz="1400" dirty="0"/>
              <a:t>, PRIMEM["Greenwich", 0.0, AUTHORITY["EPSG","8901"]], UNIT["degree", 0.017453292519943295], AXIS["Geodetic longitude", EAST], AXIS["Geodetic latitude", NORTH], AUTHORITY["EPSG","4162"]], PROJECTION["</a:t>
            </a:r>
            <a:r>
              <a:rPr lang="en-US" altLang="ko-KR" sz="1400" dirty="0" err="1"/>
              <a:t>Transverse_Mercator</a:t>
            </a:r>
            <a:r>
              <a:rPr lang="en-US" altLang="ko-KR" sz="1400" dirty="0"/>
              <a:t>", AUTHORITY["EPSG","9807"]], PARAMETER["</a:t>
            </a:r>
            <a:r>
              <a:rPr lang="en-US" altLang="ko-KR" sz="1400" dirty="0" err="1"/>
              <a:t>central_meridian</a:t>
            </a:r>
            <a:r>
              <a:rPr lang="en-US" altLang="ko-KR" sz="1400" dirty="0"/>
              <a:t>", 127.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00289027777001</a:t>
            </a:r>
            <a:r>
              <a:rPr lang="en-US" altLang="ko-KR" sz="1400" dirty="0" smtClean="0"/>
              <a:t>], </a:t>
            </a:r>
            <a:r>
              <a:rPr lang="en-US" altLang="ko-KR" sz="1400" dirty="0"/>
              <a:t>PARAMETER["</a:t>
            </a:r>
            <a:r>
              <a:rPr lang="en-US" altLang="ko-KR" sz="1400" dirty="0" err="1"/>
              <a:t>latitude_of_origin</a:t>
            </a:r>
            <a:r>
              <a:rPr lang="en-US" altLang="ko-KR" sz="1400" dirty="0"/>
              <a:t>", 38.0], PARAMETER["</a:t>
            </a:r>
            <a:r>
              <a:rPr lang="en-US" altLang="ko-KR" sz="1400" dirty="0" err="1"/>
              <a:t>scale_factor</a:t>
            </a:r>
            <a:r>
              <a:rPr lang="en-US" altLang="ko-KR" sz="1400" dirty="0"/>
              <a:t>", 1.0], PARAMETER["</a:t>
            </a:r>
            <a:r>
              <a:rPr lang="en-US" altLang="ko-KR" sz="1400" dirty="0" err="1"/>
              <a:t>false_easting</a:t>
            </a:r>
            <a:r>
              <a:rPr lang="en-US" altLang="ko-KR" sz="1400" dirty="0"/>
              <a:t>", 200000.0], PARAMETER["</a:t>
            </a:r>
            <a:r>
              <a:rPr lang="en-US" altLang="ko-KR" sz="1400" dirty="0" err="1"/>
              <a:t>false_northing</a:t>
            </a:r>
            <a:r>
              <a:rPr lang="en-US" altLang="ko-KR" sz="1400" dirty="0"/>
              <a:t>", 500000.0], UNIT["m", 1.0], AXIS["Easting", EAST], AXIS["Northing", NORTH], AUTHORITY["EPSG","2097"]]',</a:t>
            </a:r>
          </a:p>
          <a:p>
            <a:pPr>
              <a:buNone/>
            </a:pPr>
            <a:r>
              <a:rPr lang="en-US" altLang="ko-KR" sz="1400" dirty="0"/>
              <a:t>'+</a:t>
            </a:r>
            <a:r>
              <a:rPr lang="en-US" altLang="ko-KR" sz="1400" dirty="0" err="1"/>
              <a:t>proj</a:t>
            </a:r>
            <a:r>
              <a:rPr lang="en-US" altLang="ko-KR" sz="1400" dirty="0"/>
              <a:t>=</a:t>
            </a:r>
            <a:r>
              <a:rPr lang="en-US" altLang="ko-KR" sz="1400" dirty="0" err="1"/>
              <a:t>tmerc</a:t>
            </a:r>
            <a:r>
              <a:rPr lang="en-US" altLang="ko-KR" sz="1400" dirty="0"/>
              <a:t> +lat_0=38 +lon_0=127 +k=1 +x_0=200000 +y_0=500000 +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towgs84=-146.43,507.89,681.46</a:t>
            </a:r>
            <a:r>
              <a:rPr lang="en-US" altLang="ko-KR" sz="1400" dirty="0"/>
              <a:t> +</a:t>
            </a:r>
            <a:r>
              <a:rPr lang="en-US" altLang="ko-KR" sz="1400" dirty="0" err="1"/>
              <a:t>ellps</a:t>
            </a:r>
            <a:r>
              <a:rPr lang="en-US" altLang="ko-KR" sz="1400" dirty="0"/>
              <a:t>=</a:t>
            </a:r>
            <a:r>
              <a:rPr lang="en-US" altLang="ko-KR" sz="1400" dirty="0" err="1"/>
              <a:t>bessel</a:t>
            </a:r>
            <a:r>
              <a:rPr lang="en-US" altLang="ko-KR" sz="1400" dirty="0"/>
              <a:t> +units=m +</a:t>
            </a:r>
            <a:r>
              <a:rPr lang="en-US" altLang="ko-KR" sz="1400" dirty="0" err="1"/>
              <a:t>no_defs</a:t>
            </a:r>
            <a:r>
              <a:rPr lang="en-US" altLang="ko-KR" sz="1400" dirty="0"/>
              <a:t>');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1052736"/>
            <a:ext cx="8640960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한국 주요 </a:t>
            </a:r>
            <a:r>
              <a:rPr lang="ko-KR" altLang="en-US" sz="2000" dirty="0" err="1" smtClean="0"/>
              <a:t>좌표계</a:t>
            </a:r>
            <a:r>
              <a:rPr lang="ko-KR" altLang="en-US" sz="2000" dirty="0" smtClean="0"/>
              <a:t> 등록 전 활용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: </a:t>
            </a:r>
            <a:r>
              <a:rPr lang="ko-KR" altLang="en-US" dirty="0"/>
              <a:t>한국 주요 </a:t>
            </a:r>
            <a:r>
              <a:rPr lang="ko-KR" altLang="en-US" dirty="0" err="1"/>
              <a:t>좌표계</a:t>
            </a:r>
            <a:endParaRPr lang="ko-KR" altLang="en-US" sz="2000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700808"/>
            <a:ext cx="8640960" cy="496855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ko-KR" altLang="en-US" sz="1400" dirty="0" err="1" smtClean="0"/>
              <a:t>샘플데이터셋</a:t>
            </a:r>
            <a:r>
              <a:rPr lang="ko-KR" altLang="en-US" sz="1400" dirty="0" smtClean="0"/>
              <a:t> 폴더의 </a:t>
            </a:r>
            <a:r>
              <a:rPr lang="en-US" altLang="ko-KR" sz="1400" dirty="0" smtClean="0"/>
              <a:t>postgis_korea_epsg_towgs84.sql</a:t>
            </a:r>
            <a:r>
              <a:rPr lang="ko-KR" altLang="en-US" sz="1400" dirty="0" smtClean="0"/>
              <a:t>에 정리되어 있음</a:t>
            </a:r>
            <a:endParaRPr lang="en-US" altLang="ko-KR" sz="1400" dirty="0" smtClean="0"/>
          </a:p>
          <a:p>
            <a:pPr>
              <a:buNone/>
            </a:pPr>
            <a:endParaRPr lang="en-US" altLang="ko-KR" sz="1400" dirty="0" smtClean="0"/>
          </a:p>
          <a:p>
            <a:pPr>
              <a:buNone/>
            </a:pPr>
            <a:r>
              <a:rPr lang="en-US" altLang="ko-KR" sz="1400" dirty="0" smtClean="0"/>
              <a:t>Ex)EPSG:5174</a:t>
            </a:r>
          </a:p>
          <a:p>
            <a:pPr>
              <a:buNone/>
            </a:pPr>
            <a:endParaRPr lang="en-US" altLang="ko-KR" sz="1400" dirty="0"/>
          </a:p>
          <a:p>
            <a:pPr>
              <a:buNone/>
            </a:pPr>
            <a:r>
              <a:rPr lang="en-US" altLang="ko-KR" sz="1400" dirty="0"/>
              <a:t>INSERT INTO </a:t>
            </a:r>
            <a:r>
              <a:rPr lang="en-US" altLang="ko-KR" sz="1400" dirty="0" err="1"/>
              <a:t>spatial_ref_sys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srid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auth_name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auth_srid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srtext</a:t>
            </a:r>
            <a:r>
              <a:rPr lang="en-US" altLang="ko-KR" sz="1400" dirty="0"/>
              <a:t>, proj4text)</a:t>
            </a:r>
          </a:p>
          <a:p>
            <a:pPr>
              <a:buNone/>
            </a:pPr>
            <a:r>
              <a:rPr lang="en-US" altLang="ko-KR" sz="1400" dirty="0"/>
              <a:t>VALUES (5174, 'EPSG', 5174, </a:t>
            </a:r>
          </a:p>
          <a:p>
            <a:pPr>
              <a:buNone/>
            </a:pPr>
            <a:r>
              <a:rPr lang="en-US" altLang="ko-KR" sz="1400" dirty="0"/>
              <a:t>'PROJCS["Korean 1985 / Modified Central Belt", GEOGCS["Korean 1985", DATUM["Korean Datum 1985", SPHEROID["Bessel 1841", 6377397.155, 299.1528128, AUTHORITY["EPSG","7004"]],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TOWGS84[-146.43, 507.89, 681.46, 0.0, 0.0, 0.0, 0.0], AUTHORITY["EPSG","6162"]]</a:t>
            </a:r>
            <a:r>
              <a:rPr lang="en-US" altLang="ko-KR" sz="1400" dirty="0"/>
              <a:t>, PRIMEM["Greenwich", 0.0, AUTHORITY["EPSG","8901"]], UNIT["degree", 0.017453292519943295], AXIS["Geodetic longitude", EAST], AXIS["Geodetic latitude", NORTH], AUTHORITY["EPSG","4162"]], PROJECTION["</a:t>
            </a:r>
            <a:r>
              <a:rPr lang="en-US" altLang="ko-KR" sz="1400" dirty="0" err="1"/>
              <a:t>Transverse_Mercator</a:t>
            </a:r>
            <a:r>
              <a:rPr lang="en-US" altLang="ko-KR" sz="1400" dirty="0"/>
              <a:t>", AUTHORITY["EPSG","9807"]], PARAMETER["</a:t>
            </a:r>
            <a:r>
              <a:rPr lang="en-US" altLang="ko-KR" sz="1400" dirty="0" err="1"/>
              <a:t>central_meridian</a:t>
            </a:r>
            <a:r>
              <a:rPr lang="en-US" altLang="ko-KR" sz="1400" dirty="0"/>
              <a:t>", </a:t>
            </a:r>
            <a:r>
              <a:rPr lang="en-US" altLang="ko-KR" sz="1400" b="1" dirty="0">
                <a:solidFill>
                  <a:srgbClr val="FF0000"/>
                </a:solidFill>
              </a:rPr>
              <a:t>127.00289027777775</a:t>
            </a:r>
            <a:r>
              <a:rPr lang="en-US" altLang="ko-KR" sz="1400" dirty="0"/>
              <a:t>], PARAMETER["</a:t>
            </a:r>
            <a:r>
              <a:rPr lang="en-US" altLang="ko-KR" sz="1400" dirty="0" err="1"/>
              <a:t>latitude_of_origin</a:t>
            </a:r>
            <a:r>
              <a:rPr lang="en-US" altLang="ko-KR" sz="1400" dirty="0"/>
              <a:t>", 38.0], PARAMETER["</a:t>
            </a:r>
            <a:r>
              <a:rPr lang="en-US" altLang="ko-KR" sz="1400" dirty="0" err="1"/>
              <a:t>scale_factor</a:t>
            </a:r>
            <a:r>
              <a:rPr lang="en-US" altLang="ko-KR" sz="1400" dirty="0"/>
              <a:t>", 1.0], PARAMETER["</a:t>
            </a:r>
            <a:r>
              <a:rPr lang="en-US" altLang="ko-KR" sz="1400" dirty="0" err="1"/>
              <a:t>false_easting</a:t>
            </a:r>
            <a:r>
              <a:rPr lang="en-US" altLang="ko-KR" sz="1400" dirty="0"/>
              <a:t>", 200000.0], PARAMETER["</a:t>
            </a:r>
            <a:r>
              <a:rPr lang="en-US" altLang="ko-KR" sz="1400" dirty="0" err="1"/>
              <a:t>false_northing</a:t>
            </a:r>
            <a:r>
              <a:rPr lang="en-US" altLang="ko-KR" sz="1400" dirty="0"/>
              <a:t>", 500000.0], UNIT["m", 1.0], AXIS["Easting", EAST], AXIS["Northing", NORTH], AUTHORITY["EPSG","5174"]]',</a:t>
            </a:r>
          </a:p>
          <a:p>
            <a:pPr>
              <a:buNone/>
            </a:pPr>
            <a:r>
              <a:rPr lang="en-US" altLang="ko-KR" sz="1400" dirty="0"/>
              <a:t>'+</a:t>
            </a:r>
            <a:r>
              <a:rPr lang="en-US" altLang="ko-KR" sz="1400" dirty="0" err="1"/>
              <a:t>proj</a:t>
            </a:r>
            <a:r>
              <a:rPr lang="en-US" altLang="ko-KR" sz="1400" dirty="0"/>
              <a:t>=</a:t>
            </a:r>
            <a:r>
              <a:rPr lang="en-US" altLang="ko-KR" sz="1400" dirty="0" err="1"/>
              <a:t>tmerc</a:t>
            </a:r>
            <a:r>
              <a:rPr lang="en-US" altLang="ko-KR" sz="1400" dirty="0"/>
              <a:t> +lat_0=38 +lon_0=127.00289 +k=1 +x_0=200000 +y_0=500000 +</a:t>
            </a:r>
            <a:r>
              <a:rPr lang="en-US" altLang="ko-KR" sz="1400" b="1" dirty="0">
                <a:solidFill>
                  <a:srgbClr val="FF0000"/>
                </a:solidFill>
              </a:rPr>
              <a:t>towgs84=-146.43,507.89,681.46</a:t>
            </a:r>
            <a:r>
              <a:rPr lang="en-US" altLang="ko-KR" sz="1400" dirty="0"/>
              <a:t> +</a:t>
            </a:r>
            <a:r>
              <a:rPr lang="en-US" altLang="ko-KR" sz="1400" dirty="0" err="1"/>
              <a:t>ellps</a:t>
            </a:r>
            <a:r>
              <a:rPr lang="en-US" altLang="ko-KR" sz="1400" dirty="0"/>
              <a:t>=</a:t>
            </a:r>
            <a:r>
              <a:rPr lang="en-US" altLang="ko-KR" sz="1400" dirty="0" err="1"/>
              <a:t>bessel</a:t>
            </a:r>
            <a:r>
              <a:rPr lang="en-US" altLang="ko-KR" sz="1400" dirty="0"/>
              <a:t> +units=m +</a:t>
            </a:r>
            <a:r>
              <a:rPr lang="en-US" altLang="ko-KR" sz="1400" dirty="0" err="1"/>
              <a:t>no_defs</a:t>
            </a:r>
            <a:r>
              <a:rPr lang="en-US" altLang="ko-KR" sz="1400" dirty="0"/>
              <a:t>');</a:t>
            </a:r>
          </a:p>
          <a:p>
            <a:pPr>
              <a:buNone/>
            </a:pPr>
            <a:endParaRPr lang="en-US" altLang="ko-KR" sz="1400" dirty="0" smtClean="0"/>
          </a:p>
          <a:p>
            <a:pPr>
              <a:buNone/>
            </a:pPr>
            <a:endParaRPr lang="en-US" altLang="ko-KR" sz="1400" dirty="0" smtClean="0"/>
          </a:p>
          <a:p>
            <a:pPr>
              <a:buNone/>
            </a:pPr>
            <a:endParaRPr lang="en-US" altLang="ko-KR" sz="1400" dirty="0"/>
          </a:p>
          <a:p>
            <a:pPr>
              <a:buNone/>
            </a:pP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052736"/>
            <a:ext cx="8640960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앞으로는 이렇게</a:t>
            </a:r>
            <a:r>
              <a:rPr lang="en-US" altLang="ko-KR" sz="2000" dirty="0" smtClean="0"/>
              <a:t>…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572616"/>
            <a:ext cx="3810000" cy="2857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29" y="572616"/>
            <a:ext cx="1847850" cy="2476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521" y="3447628"/>
            <a:ext cx="4752975" cy="2933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79676"/>
            <a:ext cx="3768967" cy="2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6.1 GIS Objects</a:t>
            </a:r>
          </a:p>
          <a:p>
            <a:r>
              <a:rPr lang="en-US" altLang="ko-KR" dirty="0" smtClean="0"/>
              <a:t>6.2 PostGIS Functions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PostGIS Objects &amp; Function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 GIS Objects</a:t>
            </a:r>
            <a:endParaRPr lang="ko-KR" alt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Autofit/>
          </a:bodyPr>
          <a:lstStyle/>
          <a:p>
            <a:r>
              <a:rPr lang="en-US" altLang="ko-KR" sz="2000" dirty="0">
                <a:hlinkClick r:id="rId3"/>
              </a:rPr>
              <a:t>4.1.1. </a:t>
            </a:r>
            <a:r>
              <a:rPr lang="en-US" altLang="ko-KR" sz="2000" dirty="0" err="1">
                <a:hlinkClick r:id="rId3"/>
              </a:rPr>
              <a:t>OpenGIS</a:t>
            </a:r>
            <a:r>
              <a:rPr lang="en-US" altLang="ko-KR" sz="2000" dirty="0">
                <a:hlinkClick r:id="rId3"/>
              </a:rPr>
              <a:t> WKB and </a:t>
            </a:r>
            <a:r>
              <a:rPr lang="en-US" altLang="ko-KR" sz="2000" dirty="0" smtClean="0">
                <a:hlinkClick r:id="rId3"/>
              </a:rPr>
              <a:t>WKT</a:t>
            </a:r>
            <a:endParaRPr lang="en-US" altLang="ko-KR" sz="2000" dirty="0" smtClean="0"/>
          </a:p>
          <a:p>
            <a:r>
              <a:rPr lang="en-US" altLang="ko-KR" sz="2000" dirty="0" smtClean="0">
                <a:hlinkClick r:id="rId3"/>
              </a:rPr>
              <a:t>4.1.2</a:t>
            </a:r>
            <a:r>
              <a:rPr lang="en-US" altLang="ko-KR" sz="2000" dirty="0">
                <a:hlinkClick r:id="rId3"/>
              </a:rPr>
              <a:t>. PostGIS EWKB, EWKT and Canonical </a:t>
            </a:r>
            <a:r>
              <a:rPr lang="en-US" altLang="ko-KR" sz="2000" dirty="0" smtClean="0">
                <a:hlinkClick r:id="rId3"/>
              </a:rPr>
              <a:t>Forms</a:t>
            </a:r>
            <a:endParaRPr lang="en-US" altLang="ko-KR" sz="2000" dirty="0" smtClean="0"/>
          </a:p>
          <a:p>
            <a:r>
              <a:rPr lang="en-US" altLang="ko-KR" sz="2000" dirty="0" smtClean="0">
                <a:hlinkClick r:id="rId3"/>
              </a:rPr>
              <a:t>4.1.3</a:t>
            </a:r>
            <a:r>
              <a:rPr lang="en-US" altLang="ko-KR" sz="2000" dirty="0">
                <a:hlinkClick r:id="rId3"/>
              </a:rPr>
              <a:t>. SQL-MM Part </a:t>
            </a:r>
            <a:r>
              <a:rPr lang="en-US" altLang="ko-KR" sz="2000" dirty="0" smtClean="0">
                <a:hlinkClick r:id="rId3"/>
              </a:rPr>
              <a:t>3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The GIS objects supported by PostGIS are a superset of the "Simple Features" defined by the </a:t>
            </a:r>
            <a:r>
              <a:rPr lang="en-US" altLang="ko-KR" sz="2000" dirty="0" err="1"/>
              <a:t>OpenGIS</a:t>
            </a:r>
            <a:r>
              <a:rPr lang="en-US" altLang="ko-KR" sz="2000" dirty="0"/>
              <a:t> Consortium (OGC). As of version 0.9, PostGIS supports all the objects and functions specified in the OGC "Simple Features for SQL" specification.</a:t>
            </a:r>
          </a:p>
          <a:p>
            <a:r>
              <a:rPr lang="en-US" altLang="ko-KR" sz="2000" dirty="0"/>
              <a:t>PostGIS extends the standard with support for 3DZ,3DM and 4D coordinates.</a:t>
            </a:r>
          </a:p>
          <a:p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6.1.1 </a:t>
            </a:r>
            <a:r>
              <a:rPr lang="en-US" altLang="ko-KR" dirty="0" err="1"/>
              <a:t>OpenGIS</a:t>
            </a:r>
            <a:r>
              <a:rPr lang="en-US" altLang="ko-KR" dirty="0"/>
              <a:t> WKB and </a:t>
            </a:r>
            <a:r>
              <a:rPr lang="en-US" altLang="ko-KR" dirty="0" smtClean="0"/>
              <a:t>WKT</a:t>
            </a:r>
            <a:endParaRPr lang="ko-KR" altLang="en-US" dirty="0"/>
          </a:p>
        </p:txBody>
      </p:sp>
      <p:grpSp>
        <p:nvGrpSpPr>
          <p:cNvPr id="15" name="Group 3"/>
          <p:cNvGrpSpPr>
            <a:grpSpLocks noGrp="1"/>
          </p:cNvGrpSpPr>
          <p:nvPr/>
        </p:nvGrpSpPr>
        <p:grpSpPr bwMode="auto">
          <a:xfrm>
            <a:off x="250825" y="1756946"/>
            <a:ext cx="8569647" cy="4555008"/>
            <a:chOff x="500" y="775"/>
            <a:chExt cx="4746" cy="3008"/>
          </a:xfrm>
        </p:grpSpPr>
        <p:pic>
          <p:nvPicPr>
            <p:cNvPr id="16" name="Picture 4" descr="GoemetyTyp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0" y="775"/>
              <a:ext cx="4746" cy="3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698" y="1734"/>
              <a:ext cx="474" cy="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1478" y="2552"/>
              <a:ext cx="474" cy="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2595" y="2552"/>
              <a:ext cx="474" cy="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4540" y="2550"/>
              <a:ext cx="474" cy="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3191" y="3385"/>
              <a:ext cx="522" cy="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3822" y="3385"/>
              <a:ext cx="594" cy="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48" y="1732"/>
              <a:ext cx="738" cy="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6.1.2 </a:t>
            </a:r>
            <a:r>
              <a:rPr lang="en-US" altLang="ko-KR" dirty="0" err="1"/>
              <a:t>OpenGIS</a:t>
            </a:r>
            <a:r>
              <a:rPr lang="en-US" altLang="ko-KR" dirty="0"/>
              <a:t> WKB and </a:t>
            </a:r>
            <a:r>
              <a:rPr lang="en-US" altLang="ko-KR" dirty="0" smtClean="0"/>
              <a:t>WKT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POINT(0 0)</a:t>
            </a:r>
          </a:p>
          <a:p>
            <a:r>
              <a:rPr lang="en-US" altLang="ko-KR" sz="2400" dirty="0"/>
              <a:t>LINESTRING(0 0,1 1,1 2)</a:t>
            </a:r>
          </a:p>
          <a:p>
            <a:r>
              <a:rPr lang="en-US" altLang="ko-KR" sz="2400" dirty="0"/>
              <a:t>POLYGON((0 0,4 0,4 4,0 4,0 0),(1 1, 2 1, 2 2, 1 2,1 1))</a:t>
            </a:r>
          </a:p>
          <a:p>
            <a:r>
              <a:rPr lang="en-US" altLang="ko-KR" sz="2400" dirty="0"/>
              <a:t>MULTIPOINT(0 0,1 2)</a:t>
            </a:r>
          </a:p>
          <a:p>
            <a:r>
              <a:rPr lang="en-US" altLang="ko-KR" sz="2400" dirty="0"/>
              <a:t>MULTILINESTRING((0 0,1 1,1 2),(2 3,3 2,5 4))</a:t>
            </a:r>
          </a:p>
          <a:p>
            <a:r>
              <a:rPr lang="en-US" altLang="ko-KR" sz="2400" dirty="0"/>
              <a:t>MULTIPOLYGON(((0 0,4 0,4 4,0 4,0 0),(1 1,2 1,2 2,1 2,1 1)), ((-1 -1,-1 -2,-2 -2,-2 -1,-1 -1)))</a:t>
            </a:r>
          </a:p>
          <a:p>
            <a:r>
              <a:rPr lang="en-US" altLang="ko-KR" sz="2400" dirty="0"/>
              <a:t>GEOMETRYCOLLECTION(POINT(2 3),LINESTRING(2 3,3 4</a:t>
            </a:r>
            <a:r>
              <a:rPr lang="en-US" altLang="ko-KR" sz="2400" dirty="0" smtClean="0"/>
              <a:t>))</a:t>
            </a:r>
            <a:endParaRPr lang="en-US" altLang="ko-K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ko-KR" dirty="0" smtClean="0"/>
              <a:t>6.1.3 </a:t>
            </a:r>
            <a:r>
              <a:rPr lang="en-US" altLang="ko-KR" sz="2500" dirty="0"/>
              <a:t>PostGIS EWKB, EWKT </a:t>
            </a:r>
            <a:r>
              <a:rPr lang="en-US" altLang="ko-KR" sz="2500" dirty="0" smtClean="0"/>
              <a:t>and </a:t>
            </a:r>
            <a:r>
              <a:rPr lang="en-US" altLang="ko-KR" sz="2500" dirty="0"/>
              <a:t>Canonical Forms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POINT(0 0 0) -- XYZ</a:t>
            </a:r>
          </a:p>
          <a:p>
            <a:r>
              <a:rPr lang="en-US" altLang="ko-KR" sz="2400" dirty="0"/>
              <a:t>SRID=32632;POINT(0 0) -- XY with SRID</a:t>
            </a:r>
          </a:p>
          <a:p>
            <a:r>
              <a:rPr lang="en-US" altLang="ko-KR" sz="2400" dirty="0"/>
              <a:t>POINTM(0 0 0) -- XYM</a:t>
            </a:r>
          </a:p>
          <a:p>
            <a:r>
              <a:rPr lang="en-US" altLang="ko-KR" sz="2400" dirty="0"/>
              <a:t>POINT(0 0 0 0) -- XYZM</a:t>
            </a:r>
          </a:p>
          <a:p>
            <a:r>
              <a:rPr lang="en-US" altLang="ko-KR" sz="2400" dirty="0"/>
              <a:t>SRID=4326;MULTIPOINTM(0 0 0,1 2 1) -- XYM with SRID</a:t>
            </a:r>
          </a:p>
          <a:p>
            <a:r>
              <a:rPr lang="en-US" altLang="ko-KR" sz="2400" dirty="0"/>
              <a:t>MULTILINESTRING((0 0 0,1 1 0,1 2 1),(2 3 1,3 2 1,5 4 1))</a:t>
            </a:r>
          </a:p>
          <a:p>
            <a:r>
              <a:rPr lang="en-US" altLang="ko-KR" sz="2400" dirty="0"/>
              <a:t>POLYGON((0 0 0,4 0 0,4 4 0,0 4 0,0 0 0),(1 1 0,2 1 0,2 2 0,1 2 0,1 1 0))</a:t>
            </a:r>
          </a:p>
          <a:p>
            <a:r>
              <a:rPr lang="en-US" altLang="ko-KR" sz="2400" dirty="0"/>
              <a:t>MULTIPOLYGON(((0 0 0,4 0 0,4 4 0,0 4 0,0 0 0),(1 1 0,2 1 0,2 2 0,1 2 0,1 1 0)),((-1 -1 0,-1 -2 0,-2 -2 0,-2 -1 0,-1 -1 0)))</a:t>
            </a:r>
          </a:p>
          <a:p>
            <a:r>
              <a:rPr lang="en-US" altLang="ko-KR" sz="2400" dirty="0"/>
              <a:t>GEOMETRYCOLLECTIONM(POINTM(2 3 9), LINESTRINGM(2 3 4, 3 4 5))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6.1.4 </a:t>
            </a:r>
            <a:r>
              <a:rPr lang="en-US" altLang="ko-KR" dirty="0"/>
              <a:t>SQL-MM Part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CIRCULARSTRING(0 0, 1 1, 1 0)</a:t>
            </a:r>
          </a:p>
          <a:p>
            <a:r>
              <a:rPr lang="en-US" altLang="ko-KR" sz="2000" dirty="0"/>
              <a:t>CIRCULARSTRING(0 0, 4 0, 4 4, 0 4, 0 0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COMPOUNDCURVE(CIRCULARSTRING(0 </a:t>
            </a:r>
            <a:r>
              <a:rPr lang="en-US" altLang="ko-KR" sz="2000" dirty="0"/>
              <a:t>0, 1 1, 1 0),(1 0, 0 1</a:t>
            </a:r>
            <a:r>
              <a:rPr lang="en-US" altLang="ko-KR" sz="2000" dirty="0" smtClean="0"/>
              <a:t>))</a:t>
            </a:r>
            <a:endParaRPr lang="en-US" altLang="ko-KR" sz="2000" dirty="0"/>
          </a:p>
          <a:p>
            <a:r>
              <a:rPr lang="en-US" altLang="ko-KR" sz="2000" dirty="0"/>
              <a:t>CURVEPOLYGON(CIRCULARSTRING(0 0, 4 0, 4 4, 0 4, 0 0),(1 1, 3 3, 3 1, 1 1))</a:t>
            </a:r>
          </a:p>
          <a:p>
            <a:r>
              <a:rPr lang="en-US" altLang="ko-KR" sz="2000" dirty="0" smtClean="0"/>
              <a:t>CURVEPOLYGON(COMPOUNDCURVE(CIRCULARSTRING(0 </a:t>
            </a:r>
            <a:r>
              <a:rPr lang="en-US" altLang="ko-KR" sz="2000" dirty="0"/>
              <a:t>0,2 0, 2 1, 2 3, 4 3),(4 3, 4 5, 1 4, 0 0)), CIRCULARSTRING(1.7 1, 1.4 0.4, 1.6 0.4, 1.6 0.5, 1.7 1) )</a:t>
            </a:r>
          </a:p>
          <a:p>
            <a:r>
              <a:rPr lang="en-US" altLang="ko-KR" sz="2000" dirty="0" smtClean="0"/>
              <a:t>MULTICURVE</a:t>
            </a:r>
            <a:r>
              <a:rPr lang="en-US" altLang="ko-KR" sz="2000" dirty="0"/>
              <a:t>((0 0, 5 5),CIRCULARSTRING(4 0, 4 4, 8 4</a:t>
            </a:r>
            <a:r>
              <a:rPr lang="en-US" altLang="ko-KR" sz="2000" dirty="0" smtClean="0"/>
              <a:t>))</a:t>
            </a:r>
            <a:endParaRPr lang="en-US" altLang="ko-KR" sz="2000" dirty="0"/>
          </a:p>
          <a:p>
            <a:r>
              <a:rPr lang="en-US" altLang="ko-KR" sz="2000" dirty="0"/>
              <a:t>MULTISURFACE(CURVEPOLYGON(CIRCULARSTRING(0 0, 4 0, 4 4, 0 4, 0 0),(1 1, 3 3, 3 1, 1 1)),((10 10, 14 12, 11 10, 10 10),(11 11, 11.5 11, 11 11.5, 11 11</a:t>
            </a:r>
            <a:r>
              <a:rPr lang="en-US" altLang="ko-KR" sz="2000" dirty="0" smtClean="0"/>
              <a:t>)))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 PostGIS Functions</a:t>
            </a:r>
            <a:endParaRPr lang="ko-KR" altLang="en-US" dirty="0"/>
          </a:p>
        </p:txBody>
      </p:sp>
      <p:pic>
        <p:nvPicPr>
          <p:cNvPr id="1843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340768"/>
            <a:ext cx="7992888" cy="516854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0" y="5589240"/>
            <a:ext cx="9144000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</a:rPr>
              <a:t>윈도우 </a:t>
            </a:r>
            <a:r>
              <a:rPr lang="en-US" altLang="ko-KR" sz="3200" dirty="0" smtClean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ko-KR" altLang="en-US" sz="3200" dirty="0" smtClean="0">
                <a:solidFill>
                  <a:srgbClr val="FF0000"/>
                </a:solidFill>
              </a:rPr>
              <a:t> 프로그램 </a:t>
            </a:r>
            <a:r>
              <a:rPr lang="en-US" altLang="ko-KR" sz="3200" dirty="0" smtClean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lang="en-US" altLang="ko-KR" sz="3200" dirty="0" err="1" smtClean="0">
                <a:solidFill>
                  <a:srgbClr val="FF0000"/>
                </a:solidFill>
                <a:sym typeface="Wingdings" pitchFamily="2" charset="2"/>
              </a:rPr>
              <a:t>OpenGeo</a:t>
            </a:r>
            <a:r>
              <a:rPr lang="en-US" altLang="ko-KR" sz="32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ko-KR" sz="3200" dirty="0" smtClean="0">
                <a:solidFill>
                  <a:srgbClr val="FF0000"/>
                </a:solidFill>
              </a:rPr>
              <a:t>Suite </a:t>
            </a:r>
            <a:r>
              <a:rPr lang="en-US" altLang="ko-KR" sz="3200" dirty="0" smtClean="0">
                <a:solidFill>
                  <a:srgbClr val="FF0000"/>
                </a:solidFill>
              </a:rPr>
              <a:t>3.0.2 </a:t>
            </a:r>
            <a:r>
              <a:rPr lang="en-US" altLang="ko-KR" sz="320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altLang="ko-KR" sz="3200" dirty="0" smtClean="0">
                <a:solidFill>
                  <a:srgbClr val="FF0000"/>
                </a:solidFill>
              </a:rPr>
              <a:t>Documentation </a:t>
            </a:r>
            <a:r>
              <a:rPr lang="en-US" altLang="ko-KR" sz="320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altLang="ko-KR" sz="3200" dirty="0" smtClean="0">
                <a:solidFill>
                  <a:srgbClr val="FF0000"/>
                </a:solidFill>
              </a:rPr>
              <a:t>PostGIS Documentation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1.3 Open Source </a:t>
            </a:r>
            <a:r>
              <a:rPr lang="en-US" altLang="ko-KR" dirty="0" err="1" smtClean="0"/>
              <a:t>Geostack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23805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_images/arch_02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570" y="1340768"/>
            <a:ext cx="8280920" cy="5102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6.2.1 </a:t>
            </a:r>
            <a:r>
              <a:rPr lang="en-US" altLang="ko-KR" dirty="0"/>
              <a:t>Management </a:t>
            </a:r>
            <a:r>
              <a:rPr lang="en-US" altLang="ko-KR" dirty="0" smtClean="0"/>
              <a:t>Functions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640960" cy="4914872"/>
          </a:xfrm>
        </p:spPr>
        <p:txBody>
          <a:bodyPr>
            <a:normAutofit lnSpcReduction="10000"/>
          </a:bodyPr>
          <a:lstStyle/>
          <a:p>
            <a:r>
              <a:rPr lang="en-US" altLang="ko-KR" sz="4000" dirty="0" err="1"/>
              <a:t>AddGeometryColumn</a:t>
            </a:r>
            <a:endParaRPr lang="en-US" altLang="ko-KR" sz="4000" dirty="0"/>
          </a:p>
          <a:p>
            <a:r>
              <a:rPr lang="en-US" altLang="ko-KR" sz="4000" dirty="0" err="1"/>
              <a:t>DropGeometryColumn</a:t>
            </a:r>
            <a:endParaRPr lang="en-US" altLang="ko-KR" sz="4000" dirty="0"/>
          </a:p>
          <a:p>
            <a:r>
              <a:rPr lang="en-US" altLang="ko-KR" sz="4000" dirty="0" err="1"/>
              <a:t>DropGeometryTable</a:t>
            </a:r>
            <a:endParaRPr lang="en-US" altLang="ko-KR" sz="4000" dirty="0"/>
          </a:p>
          <a:p>
            <a:r>
              <a:rPr lang="en-US" altLang="ko-KR" sz="4000" dirty="0" err="1"/>
              <a:t>PostGIS_Full_Version</a:t>
            </a:r>
            <a:endParaRPr lang="en-US" altLang="ko-KR" sz="40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200" dirty="0">
                <a:hlinkClick r:id="rId3"/>
              </a:rPr>
              <a:t>http://</a:t>
            </a:r>
            <a:r>
              <a:rPr lang="en-US" altLang="ko-KR" sz="2200" dirty="0" smtClean="0">
                <a:hlinkClick r:id="rId3"/>
              </a:rPr>
              <a:t>postgis.org/docs/reference.html#Management_Functions</a:t>
            </a:r>
            <a:endParaRPr lang="en-US" altLang="ko-KR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6.2.2 </a:t>
            </a:r>
            <a:r>
              <a:rPr lang="en-US" altLang="ko-KR" dirty="0"/>
              <a:t>Geometry </a:t>
            </a:r>
            <a:r>
              <a:rPr lang="en-US" altLang="ko-KR" dirty="0" smtClean="0"/>
              <a:t>Constructors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640960" cy="4914872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/>
              <a:t>ST_GeometryFromText</a:t>
            </a:r>
            <a:endParaRPr lang="en-US" altLang="ko-KR" sz="2800" dirty="0"/>
          </a:p>
          <a:p>
            <a:r>
              <a:rPr lang="en-US" altLang="ko-KR" sz="2800" dirty="0" err="1" smtClean="0"/>
              <a:t>ST_GeomFromGML</a:t>
            </a:r>
            <a:r>
              <a:rPr lang="en-US" altLang="ko-KR" sz="2800" dirty="0" smtClean="0"/>
              <a:t> </a:t>
            </a:r>
          </a:p>
          <a:p>
            <a:r>
              <a:rPr lang="en-US" altLang="ko-KR" sz="2800" dirty="0" err="1" smtClean="0"/>
              <a:t>ST_GeomFromKML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ST_GeomFromText</a:t>
            </a:r>
            <a:endParaRPr lang="en-US" altLang="ko-KR" sz="2800" dirty="0"/>
          </a:p>
          <a:p>
            <a:r>
              <a:rPr lang="en-US" altLang="ko-KR" sz="2800" dirty="0" err="1" smtClean="0"/>
              <a:t>ST_GeomFromWKB</a:t>
            </a:r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>
                <a:hlinkClick r:id="rId3"/>
              </a:rPr>
              <a:t>http://</a:t>
            </a:r>
            <a:r>
              <a:rPr lang="en-US" altLang="ko-KR" sz="2800" dirty="0" smtClean="0">
                <a:hlinkClick r:id="rId3"/>
              </a:rPr>
              <a:t>postgis.org/docs/reference.html#Geometry_Constructors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572000" y="155679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 smtClean="0"/>
              <a:t>ST_MakeBox2D</a:t>
            </a:r>
          </a:p>
          <a:p>
            <a:r>
              <a:rPr lang="en-US" altLang="ko-KR" sz="2800" dirty="0" err="1" smtClean="0"/>
              <a:t>ST_MakeLine</a:t>
            </a:r>
            <a:r>
              <a:rPr lang="en-US" altLang="ko-KR" sz="2800" dirty="0" smtClean="0"/>
              <a:t> </a:t>
            </a:r>
          </a:p>
          <a:p>
            <a:r>
              <a:rPr lang="en-US" altLang="ko-KR" sz="2800" dirty="0" err="1" smtClean="0"/>
              <a:t>ST_MakeEnvelope</a:t>
            </a:r>
            <a:r>
              <a:rPr lang="en-US" altLang="ko-KR" sz="2800" dirty="0" smtClean="0"/>
              <a:t> </a:t>
            </a:r>
          </a:p>
          <a:p>
            <a:r>
              <a:rPr lang="en-US" altLang="ko-KR" sz="2800" dirty="0" err="1" smtClean="0"/>
              <a:t>ST_MakePolygon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ST_MakePoint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ST_Point</a:t>
            </a:r>
            <a:r>
              <a:rPr lang="en-US" altLang="ko-KR" sz="2800" dirty="0" smtClean="0"/>
              <a:t> = </a:t>
            </a:r>
            <a:r>
              <a:rPr lang="en-US" altLang="ko-KR" sz="2800" dirty="0" err="1" smtClean="0"/>
              <a:t>ST_MakePoint</a:t>
            </a:r>
            <a:r>
              <a:rPr lang="en-US" altLang="ko-KR" sz="28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6.2.3 </a:t>
            </a:r>
            <a:r>
              <a:rPr lang="en-US" altLang="ko-KR" dirty="0"/>
              <a:t>Management </a:t>
            </a:r>
            <a:r>
              <a:rPr lang="en-US" altLang="ko-KR" dirty="0" smtClean="0"/>
              <a:t>Functions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7544" y="1412776"/>
            <a:ext cx="3744416" cy="4914872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GeometryType</a:t>
            </a:r>
            <a:endParaRPr lang="en-US" altLang="ko-KR" sz="1800" dirty="0"/>
          </a:p>
          <a:p>
            <a:r>
              <a:rPr lang="en-US" altLang="ko-KR" sz="1800" dirty="0" err="1"/>
              <a:t>ST_Boundary</a:t>
            </a:r>
            <a:endParaRPr lang="en-US" altLang="ko-KR" sz="1800" dirty="0"/>
          </a:p>
          <a:p>
            <a:r>
              <a:rPr lang="en-US" altLang="ko-KR" sz="1800" dirty="0" err="1"/>
              <a:t>ST_Dimension</a:t>
            </a:r>
            <a:endParaRPr lang="en-US" altLang="ko-KR" sz="1800" dirty="0"/>
          </a:p>
          <a:p>
            <a:r>
              <a:rPr lang="en-US" altLang="ko-KR" sz="1800" dirty="0" err="1"/>
              <a:t>ST_EndPoint</a:t>
            </a:r>
            <a:endParaRPr lang="en-US" altLang="ko-KR" sz="1800" dirty="0"/>
          </a:p>
          <a:p>
            <a:r>
              <a:rPr lang="en-US" altLang="ko-KR" sz="1800" dirty="0" err="1"/>
              <a:t>ST_Envelope</a:t>
            </a:r>
            <a:endParaRPr lang="en-US" altLang="ko-KR" sz="1800" dirty="0"/>
          </a:p>
          <a:p>
            <a:r>
              <a:rPr lang="en-US" altLang="ko-KR" sz="1800" dirty="0" err="1"/>
              <a:t>ST_ExteriorRing</a:t>
            </a:r>
            <a:endParaRPr lang="en-US" altLang="ko-KR" sz="1800" dirty="0"/>
          </a:p>
          <a:p>
            <a:r>
              <a:rPr lang="en-US" altLang="ko-KR" sz="1800" dirty="0" err="1"/>
              <a:t>ST_GeometryN</a:t>
            </a:r>
            <a:endParaRPr lang="en-US" altLang="ko-KR" sz="1800" dirty="0"/>
          </a:p>
          <a:p>
            <a:r>
              <a:rPr lang="en-US" altLang="ko-KR" sz="1800" dirty="0" err="1"/>
              <a:t>ST_GeometryType</a:t>
            </a:r>
            <a:endParaRPr lang="en-US" altLang="ko-KR" sz="1800" dirty="0"/>
          </a:p>
          <a:p>
            <a:r>
              <a:rPr lang="en-US" altLang="ko-KR" sz="1800" dirty="0" err="1"/>
              <a:t>ST_InteriorRingN</a:t>
            </a:r>
            <a:endParaRPr lang="en-US" altLang="ko-KR" sz="1800" dirty="0"/>
          </a:p>
          <a:p>
            <a:r>
              <a:rPr lang="en-US" altLang="ko-KR" sz="1800" dirty="0" err="1"/>
              <a:t>ST_IsClosed</a:t>
            </a:r>
            <a:endParaRPr lang="en-US" altLang="ko-KR" sz="1800" dirty="0"/>
          </a:p>
          <a:p>
            <a:r>
              <a:rPr lang="en-US" altLang="ko-KR" sz="1800" dirty="0" err="1"/>
              <a:t>ST_IsEmpty</a:t>
            </a:r>
            <a:endParaRPr lang="en-US" altLang="ko-KR" sz="1800" dirty="0"/>
          </a:p>
          <a:p>
            <a:r>
              <a:rPr lang="en-US" altLang="ko-KR" sz="1800" dirty="0" err="1" smtClean="0"/>
              <a:t>ST_IsRing</a:t>
            </a:r>
            <a:endParaRPr lang="en-US" altLang="ko-KR" sz="1800" dirty="0"/>
          </a:p>
        </p:txBody>
      </p:sp>
      <p:sp>
        <p:nvSpPr>
          <p:cNvPr id="6" name="직사각형 5"/>
          <p:cNvSpPr/>
          <p:nvPr/>
        </p:nvSpPr>
        <p:spPr>
          <a:xfrm>
            <a:off x="611560" y="5661248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>
                <a:hlinkClick r:id="rId3"/>
              </a:rPr>
              <a:t>http://postgis.org/docs/reference.html#Geometry_Accessors</a:t>
            </a:r>
            <a:endParaRPr lang="en-US" altLang="ko-KR" sz="2000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 bwMode="gray">
          <a:xfrm>
            <a:off x="4139952" y="1412776"/>
            <a:ext cx="3888432" cy="491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</a:pPr>
            <a:r>
              <a:rPr lang="en-US" altLang="ko-KR" dirty="0" err="1" smtClean="0"/>
              <a:t>ST_IsSimple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ST_IsValid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ST_NPoints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ST_NRings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ST_NumGeometries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ST_NumInteriorRings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ST_NumPoints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ST_PointN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ST_SRID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ST_StartPoint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ST_X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85000"/>
              <a:buFont typeface="Wingdings" pitchFamily="2" charset="2"/>
              <a:buChar char="¢"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ST_Y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6.2.4 </a:t>
            </a:r>
            <a:r>
              <a:rPr lang="en-US" altLang="ko-KR" dirty="0"/>
              <a:t>Geometry </a:t>
            </a:r>
            <a:r>
              <a:rPr lang="en-US" altLang="ko-KR" dirty="0" smtClean="0"/>
              <a:t>Editors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640960" cy="4914872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 err="1"/>
              <a:t>ST_AddPoint</a:t>
            </a:r>
            <a:endParaRPr lang="en-US" altLang="ko-KR" sz="2800" dirty="0"/>
          </a:p>
          <a:p>
            <a:r>
              <a:rPr lang="en-US" altLang="ko-KR" sz="2800" dirty="0" err="1"/>
              <a:t>ST_Affine</a:t>
            </a:r>
            <a:endParaRPr lang="en-US" altLang="ko-KR" sz="2800" dirty="0"/>
          </a:p>
          <a:p>
            <a:r>
              <a:rPr lang="en-US" altLang="ko-KR" sz="2800" dirty="0" err="1"/>
              <a:t>ST_LineMerge</a:t>
            </a:r>
            <a:endParaRPr lang="en-US" altLang="ko-KR" sz="2800" dirty="0"/>
          </a:p>
          <a:p>
            <a:r>
              <a:rPr lang="en-US" altLang="ko-KR" sz="2800" dirty="0" err="1"/>
              <a:t>ST_RemovePoint</a:t>
            </a:r>
            <a:endParaRPr lang="en-US" altLang="ko-KR" sz="2800" dirty="0"/>
          </a:p>
          <a:p>
            <a:r>
              <a:rPr lang="en-US" altLang="ko-KR" sz="2800" dirty="0" err="1"/>
              <a:t>ST_Reverse</a:t>
            </a:r>
            <a:endParaRPr lang="en-US" altLang="ko-KR" sz="2800" dirty="0"/>
          </a:p>
          <a:p>
            <a:r>
              <a:rPr lang="en-US" altLang="ko-KR" sz="2800" dirty="0" err="1"/>
              <a:t>ST_Rotate</a:t>
            </a:r>
            <a:endParaRPr lang="en-US" altLang="ko-KR" sz="2800" dirty="0"/>
          </a:p>
          <a:p>
            <a:r>
              <a:rPr lang="en-US" altLang="ko-KR" sz="2800" dirty="0" err="1" smtClean="0"/>
              <a:t>ST_RotateX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en-US" altLang="ko-KR" sz="3100" dirty="0" smtClean="0">
                <a:hlinkClick r:id="rId3"/>
              </a:rPr>
              <a:t>http://postgis.org/docs/reference.html#Geometry_Editors</a:t>
            </a:r>
            <a:endParaRPr lang="en-US" altLang="ko-KR" sz="31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155679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 err="1" smtClean="0"/>
              <a:t>ST_RotateY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ST_RotateZ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ST_Scale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ST_SetPoint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ST_SetSRID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ST_Transform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6.2.5 </a:t>
            </a:r>
            <a:r>
              <a:rPr lang="en-US" altLang="ko-KR" dirty="0"/>
              <a:t>Geometry </a:t>
            </a:r>
            <a:r>
              <a:rPr lang="en-US" altLang="ko-KR" dirty="0" smtClean="0"/>
              <a:t>Outputs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640960" cy="4914872"/>
          </a:xfrm>
        </p:spPr>
        <p:txBody>
          <a:bodyPr>
            <a:normAutofit/>
          </a:bodyPr>
          <a:lstStyle/>
          <a:p>
            <a:r>
              <a:rPr lang="en-US" altLang="ko-KR" sz="2800" dirty="0" err="1"/>
              <a:t>ST_AsBinary</a:t>
            </a:r>
            <a:endParaRPr lang="en-US" altLang="ko-KR" sz="2800" dirty="0"/>
          </a:p>
          <a:p>
            <a:r>
              <a:rPr lang="en-US" altLang="ko-KR" sz="2800" dirty="0" err="1" smtClean="0"/>
              <a:t>ST_AsEWKB</a:t>
            </a:r>
            <a:endParaRPr lang="en-US" altLang="ko-KR" sz="2800" dirty="0"/>
          </a:p>
          <a:p>
            <a:r>
              <a:rPr lang="en-US" altLang="ko-KR" sz="2800" dirty="0" err="1"/>
              <a:t>ST_AsText</a:t>
            </a:r>
            <a:endParaRPr lang="en-US" altLang="ko-KR" sz="2800" dirty="0"/>
          </a:p>
          <a:p>
            <a:r>
              <a:rPr lang="en-US" altLang="ko-KR" sz="2800" dirty="0" err="1"/>
              <a:t>ST_AsEWKT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 smtClean="0">
              <a:hlinkClick r:id="rId3"/>
            </a:endParaRPr>
          </a:p>
          <a:p>
            <a:endParaRPr lang="en-US" altLang="ko-KR" sz="2800" dirty="0">
              <a:hlinkClick r:id="rId3"/>
            </a:endParaRPr>
          </a:p>
          <a:p>
            <a:r>
              <a:rPr lang="en-US" altLang="ko-KR" sz="2600" dirty="0" smtClean="0">
                <a:hlinkClick r:id="rId3"/>
              </a:rPr>
              <a:t>http</a:t>
            </a:r>
            <a:r>
              <a:rPr lang="en-US" altLang="ko-KR" sz="2600" dirty="0">
                <a:hlinkClick r:id="rId3"/>
              </a:rPr>
              <a:t>://postgis.org/docs/reference.html#Geometry_Outputs</a:t>
            </a:r>
            <a:endParaRPr lang="en-US" altLang="ko-KR" sz="2600" dirty="0"/>
          </a:p>
        </p:txBody>
      </p:sp>
      <p:sp>
        <p:nvSpPr>
          <p:cNvPr id="6" name="직사각형 5"/>
          <p:cNvSpPr/>
          <p:nvPr/>
        </p:nvSpPr>
        <p:spPr>
          <a:xfrm>
            <a:off x="4572000" y="148478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 err="1" smtClean="0"/>
              <a:t>ST_AsGeoJSON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ST_AsGML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ST_AsHEXEWKB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ST_AsKML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ST_AsSVG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ST_GeoHash</a:t>
            </a:r>
            <a:endParaRPr lang="en-US" altLang="ko-K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6.2.6 </a:t>
            </a:r>
            <a:r>
              <a:rPr lang="en-US" altLang="ko-KR" dirty="0"/>
              <a:t>Spatial </a:t>
            </a:r>
            <a:r>
              <a:rPr lang="en-US" altLang="ko-KR" dirty="0" smtClean="0"/>
              <a:t>Relationships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640960" cy="4914872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/>
              <a:t>ST_Contains</a:t>
            </a:r>
            <a:endParaRPr lang="en-US" altLang="ko-KR" sz="2800" dirty="0"/>
          </a:p>
          <a:p>
            <a:r>
              <a:rPr lang="en-US" altLang="ko-KR" sz="2800" dirty="0" err="1"/>
              <a:t>ST_Covers</a:t>
            </a:r>
            <a:endParaRPr lang="en-US" altLang="ko-KR" sz="2800" dirty="0"/>
          </a:p>
          <a:p>
            <a:r>
              <a:rPr lang="en-US" altLang="ko-KR" sz="2800" dirty="0" err="1"/>
              <a:t>ST_CoveredBy</a:t>
            </a:r>
            <a:endParaRPr lang="en-US" altLang="ko-KR" sz="2800" dirty="0"/>
          </a:p>
          <a:p>
            <a:r>
              <a:rPr lang="en-US" altLang="ko-KR" sz="2800" dirty="0" err="1"/>
              <a:t>ST_Crosses</a:t>
            </a:r>
            <a:endParaRPr lang="en-US" altLang="ko-KR" sz="2800" dirty="0"/>
          </a:p>
          <a:p>
            <a:r>
              <a:rPr lang="en-US" altLang="ko-KR" sz="2800" dirty="0" err="1" smtClean="0"/>
              <a:t>ST_Disjoint</a:t>
            </a:r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600" dirty="0">
                <a:hlinkClick r:id="rId3"/>
              </a:rPr>
              <a:t>http://</a:t>
            </a:r>
            <a:r>
              <a:rPr lang="en-US" altLang="ko-KR" sz="2600" dirty="0" smtClean="0">
                <a:hlinkClick r:id="rId3"/>
              </a:rPr>
              <a:t>postgis.org/docs/reference.html#Spatial_Relationships_Measurements</a:t>
            </a:r>
            <a:endParaRPr lang="en-US" altLang="ko-KR" sz="2600" dirty="0"/>
          </a:p>
        </p:txBody>
      </p:sp>
      <p:sp>
        <p:nvSpPr>
          <p:cNvPr id="6" name="직사각형 5"/>
          <p:cNvSpPr/>
          <p:nvPr/>
        </p:nvSpPr>
        <p:spPr>
          <a:xfrm>
            <a:off x="4283968" y="177281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 err="1" smtClean="0"/>
              <a:t>ST_Equals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ST_Intersects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ST_Overlaps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ST_Relate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ST_Touches</a:t>
            </a:r>
            <a:endParaRPr lang="en-US" altLang="ko-K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6.2.7 </a:t>
            </a:r>
            <a:r>
              <a:rPr lang="en-US" altLang="ko-KR" dirty="0"/>
              <a:t>Spatial </a:t>
            </a:r>
            <a:r>
              <a:rPr lang="en-US" altLang="ko-KR" dirty="0" smtClean="0"/>
              <a:t>Measurements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640960" cy="4914872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/>
              <a:t>ST_Area</a:t>
            </a:r>
            <a:endParaRPr lang="en-US" altLang="ko-KR" sz="2800" dirty="0"/>
          </a:p>
          <a:p>
            <a:r>
              <a:rPr lang="en-US" altLang="ko-KR" sz="2800" dirty="0" err="1"/>
              <a:t>ST_Centroid</a:t>
            </a:r>
            <a:endParaRPr lang="en-US" altLang="ko-KR" sz="2800" dirty="0"/>
          </a:p>
          <a:p>
            <a:r>
              <a:rPr lang="en-US" altLang="ko-KR" sz="2800" dirty="0" err="1"/>
              <a:t>ST_ClosestPoint</a:t>
            </a:r>
            <a:endParaRPr lang="en-US" altLang="ko-KR" sz="2800" dirty="0"/>
          </a:p>
          <a:p>
            <a:r>
              <a:rPr lang="en-US" altLang="ko-KR" sz="2800" dirty="0" err="1" smtClean="0"/>
              <a:t>ST_Distance</a:t>
            </a:r>
            <a:endParaRPr lang="en-US" altLang="ko-KR" sz="2800" dirty="0"/>
          </a:p>
          <a:p>
            <a:r>
              <a:rPr lang="en-US" altLang="ko-KR" sz="2800" dirty="0" err="1" smtClean="0"/>
              <a:t>ST_HausdorffDistance</a:t>
            </a:r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600" dirty="0">
                <a:hlinkClick r:id="rId3"/>
              </a:rPr>
              <a:t>http://</a:t>
            </a:r>
            <a:r>
              <a:rPr lang="en-US" altLang="ko-KR" sz="2600" dirty="0" smtClean="0">
                <a:hlinkClick r:id="rId3"/>
              </a:rPr>
              <a:t>postgis.org/docs/reference.html#Spatial_Relationships_Measurements</a:t>
            </a:r>
            <a:endParaRPr lang="en-US" altLang="ko-KR" sz="2600" dirty="0"/>
          </a:p>
        </p:txBody>
      </p:sp>
      <p:sp>
        <p:nvSpPr>
          <p:cNvPr id="6" name="직사각형 5"/>
          <p:cNvSpPr/>
          <p:nvPr/>
        </p:nvSpPr>
        <p:spPr>
          <a:xfrm>
            <a:off x="4572000" y="154227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 err="1" smtClean="0"/>
              <a:t>ST_MaxDistance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ST_Dwithin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ST_Length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ST_LongestLine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ST_ShortestLine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6.2.8 </a:t>
            </a:r>
            <a:r>
              <a:rPr lang="en-US" altLang="ko-KR" sz="3200" dirty="0"/>
              <a:t>Geometry Processing </a:t>
            </a:r>
            <a:r>
              <a:rPr lang="en-US" altLang="ko-KR" sz="3200" dirty="0" smtClean="0"/>
              <a:t>Functions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640960" cy="4914872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 err="1" smtClean="0"/>
              <a:t>ST_Difference</a:t>
            </a:r>
            <a:endParaRPr lang="en-US" altLang="ko-KR" sz="2800" dirty="0"/>
          </a:p>
          <a:p>
            <a:r>
              <a:rPr lang="en-US" altLang="ko-KR" sz="2800" dirty="0" err="1" smtClean="0"/>
              <a:t>ST_Intersection</a:t>
            </a:r>
            <a:endParaRPr lang="en-US" altLang="ko-KR" sz="2800" dirty="0"/>
          </a:p>
          <a:p>
            <a:r>
              <a:rPr lang="en-US" altLang="ko-KR" sz="2800" dirty="0" err="1"/>
              <a:t>ST_SymDifference</a:t>
            </a:r>
            <a:endParaRPr lang="en-US" altLang="ko-KR" sz="2800" dirty="0"/>
          </a:p>
          <a:p>
            <a:r>
              <a:rPr lang="en-US" altLang="ko-KR" sz="2800" dirty="0" err="1" smtClean="0"/>
              <a:t>ST_Union</a:t>
            </a:r>
            <a:endParaRPr lang="en-US" altLang="ko-KR" sz="2800" dirty="0"/>
          </a:p>
          <a:p>
            <a:r>
              <a:rPr lang="en-US" altLang="ko-KR" sz="2800" dirty="0" err="1" smtClean="0"/>
              <a:t>ST_MemUnion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>
                <a:hlinkClick r:id="rId3"/>
              </a:rPr>
              <a:t>http://</a:t>
            </a:r>
            <a:r>
              <a:rPr lang="en-US" altLang="ko-KR" sz="2800" dirty="0" smtClean="0">
                <a:hlinkClick r:id="rId3"/>
              </a:rPr>
              <a:t>postgis.org/docs/reference.html#Geometry_Processing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3923928" y="1124744"/>
            <a:ext cx="52200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 smtClean="0"/>
              <a:t>ST_Buffer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ST_ConvexHull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ST_MinimumBoundingCircle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err="1" smtClean="0"/>
              <a:t>ST_Polygonize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ST_Simplify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ST_SimplifyPreserveTopology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ST_Collect</a:t>
            </a:r>
            <a:endParaRPr lang="en-US" altLang="ko-K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6.2.9 </a:t>
            </a:r>
            <a:r>
              <a:rPr lang="en-US" altLang="ko-KR" dirty="0"/>
              <a:t>Miscellaneous </a:t>
            </a:r>
            <a:r>
              <a:rPr lang="en-US" altLang="ko-KR" dirty="0" smtClean="0"/>
              <a:t>Functions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640960" cy="4914872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 err="1"/>
              <a:t>ST_Accum</a:t>
            </a:r>
            <a:endParaRPr lang="en-US" altLang="ko-KR" sz="2800" dirty="0"/>
          </a:p>
          <a:p>
            <a:r>
              <a:rPr lang="en-US" altLang="ko-KR" sz="2800" dirty="0" err="1"/>
              <a:t>ST_Estimated_Extent</a:t>
            </a:r>
            <a:endParaRPr lang="en-US" altLang="ko-KR" sz="2800" dirty="0"/>
          </a:p>
          <a:p>
            <a:r>
              <a:rPr lang="en-US" altLang="ko-KR" sz="2800" dirty="0" err="1"/>
              <a:t>ST_Expand</a:t>
            </a:r>
            <a:endParaRPr lang="en-US" altLang="ko-KR" sz="2800" dirty="0"/>
          </a:p>
          <a:p>
            <a:r>
              <a:rPr lang="en-US" altLang="ko-KR" sz="2800" dirty="0" err="1"/>
              <a:t>ST_Extent</a:t>
            </a:r>
            <a:endParaRPr lang="en-US" altLang="ko-KR" sz="2800" dirty="0"/>
          </a:p>
          <a:p>
            <a:r>
              <a:rPr lang="en-US" altLang="ko-KR" sz="2800" dirty="0" smtClean="0"/>
              <a:t>ST_Extent3D</a:t>
            </a:r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600" dirty="0">
                <a:hlinkClick r:id="rId3"/>
              </a:rPr>
              <a:t>http://postgis.org/docs/reference.html#Miscellaneous_Functions</a:t>
            </a:r>
            <a:endParaRPr lang="en-US" altLang="ko-KR" sz="2600" dirty="0"/>
          </a:p>
        </p:txBody>
      </p:sp>
      <p:sp>
        <p:nvSpPr>
          <p:cNvPr id="6" name="직사각형 5"/>
          <p:cNvSpPr/>
          <p:nvPr/>
        </p:nvSpPr>
        <p:spPr>
          <a:xfrm>
            <a:off x="4572000" y="148478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 err="1" smtClean="0"/>
              <a:t>ST_XMax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ST_XMin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ST_YMax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ST_YMin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ST_ZMax</a:t>
            </a:r>
            <a:endParaRPr lang="en-US" altLang="ko-KR" sz="2800" dirty="0" smtClean="0"/>
          </a:p>
          <a:p>
            <a:r>
              <a:rPr lang="en-US" altLang="ko-KR" sz="2800" dirty="0" err="1" smtClean="0"/>
              <a:t>ST_ZMin</a:t>
            </a:r>
            <a:endParaRPr lang="en-US" altLang="ko-K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테이블 관리</a:t>
            </a:r>
            <a:endParaRPr lang="en-US" altLang="ko-KR" dirty="0" smtClean="0"/>
          </a:p>
          <a:p>
            <a:r>
              <a:rPr lang="en-US" altLang="ko-KR" dirty="0" smtClean="0"/>
              <a:t>7.2 </a:t>
            </a:r>
            <a:r>
              <a:rPr lang="ko-KR" altLang="en-US" dirty="0" smtClean="0"/>
              <a:t>공간함수 활용 실</a:t>
            </a:r>
            <a:r>
              <a:rPr lang="ko-KR" altLang="en-US" dirty="0"/>
              <a:t>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PostGIS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 예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2.1 </a:t>
            </a:r>
            <a:r>
              <a:rPr lang="en-US" altLang="ko-KR" dirty="0" err="1"/>
              <a:t>PostGIS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2.2 Dashboard</a:t>
            </a:r>
          </a:p>
          <a:p>
            <a:r>
              <a:rPr lang="en-US" altLang="ko-KR" dirty="0"/>
              <a:t>2.3 Starting and Stopping</a:t>
            </a:r>
          </a:p>
          <a:p>
            <a:r>
              <a:rPr lang="en-US" altLang="ko-KR" dirty="0"/>
              <a:t>2.4 </a:t>
            </a:r>
            <a:r>
              <a:rPr lang="ko-KR" altLang="en-US" dirty="0"/>
              <a:t>환경 설정</a:t>
            </a:r>
            <a:endParaRPr lang="en-US" altLang="ko-KR" dirty="0"/>
          </a:p>
          <a:p>
            <a:r>
              <a:rPr lang="en-US" altLang="ko-KR" dirty="0"/>
              <a:t>2.5 </a:t>
            </a:r>
            <a:r>
              <a:rPr lang="en-US" altLang="ko-KR" dirty="0" err="1"/>
              <a:t>PostGIS</a:t>
            </a:r>
            <a:r>
              <a:rPr lang="en-US" altLang="ko-KR" dirty="0"/>
              <a:t> Web Administration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PostGIS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및 환경설정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테이블 관리</a:t>
            </a:r>
            <a:endParaRPr lang="ko-KR" alt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Autofit/>
          </a:bodyPr>
          <a:lstStyle/>
          <a:p>
            <a:r>
              <a:rPr lang="ko-KR" altLang="en-US" b="1" dirty="0" smtClean="0"/>
              <a:t>공간테이블 생성하기</a:t>
            </a:r>
            <a:endParaRPr lang="en-US" altLang="ko-KR" b="1" dirty="0" smtClean="0"/>
          </a:p>
          <a:p>
            <a:r>
              <a:rPr lang="ko-KR" altLang="en-US" b="1" dirty="0" smtClean="0"/>
              <a:t>공간인덱싱 생성하기</a:t>
            </a:r>
            <a:endParaRPr lang="en-US" altLang="ko-KR" b="1" dirty="0" smtClean="0"/>
          </a:p>
          <a:p>
            <a:r>
              <a:rPr lang="ko-KR" altLang="en-US" b="1" dirty="0" smtClean="0"/>
              <a:t>공간테이블 삭제하기</a:t>
            </a:r>
            <a:endParaRPr lang="en-US" altLang="ko-KR" b="1" dirty="0" smtClean="0"/>
          </a:p>
          <a:p>
            <a:r>
              <a:rPr lang="ko-KR" altLang="en-US" b="1" dirty="0" smtClean="0"/>
              <a:t>공간 </a:t>
            </a:r>
            <a:r>
              <a:rPr lang="ko-KR" altLang="en-US" b="1" dirty="0" err="1" smtClean="0"/>
              <a:t>뷰</a:t>
            </a:r>
            <a:r>
              <a:rPr lang="en-US" altLang="ko-KR" b="1" dirty="0" smtClean="0"/>
              <a:t>(View) </a:t>
            </a:r>
            <a:r>
              <a:rPr lang="ko-KR" altLang="en-US" b="1" dirty="0" smtClean="0"/>
              <a:t>생성 후 등록하기</a:t>
            </a:r>
            <a:endParaRPr lang="en-US" altLang="ko-KR" b="1" dirty="0" smtClean="0"/>
          </a:p>
          <a:p>
            <a:r>
              <a:rPr lang="en-US" altLang="ko-KR" b="1" dirty="0" smtClean="0"/>
              <a:t>SQL</a:t>
            </a:r>
            <a:r>
              <a:rPr lang="ko-KR" altLang="en-US" b="1" dirty="0" smtClean="0"/>
              <a:t>을 이용하여 공간테이블 생성 후 등록하기</a:t>
            </a:r>
            <a:endParaRPr lang="en-US" altLang="ko-KR" b="1" dirty="0"/>
          </a:p>
          <a:p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7.1.1 </a:t>
            </a:r>
            <a:r>
              <a:rPr lang="ko-KR" altLang="en-US" dirty="0"/>
              <a:t>공간테이블 생성하기</a:t>
            </a:r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 err="1" smtClean="0"/>
              <a:t>cityhall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이라는 공간 테이블을 생성하고 다음의 정보를 입력 </a:t>
            </a:r>
            <a:endParaRPr lang="en-US" altLang="ko-KR" sz="2000" dirty="0"/>
          </a:p>
          <a:p>
            <a:pPr lvl="1"/>
            <a:r>
              <a:rPr lang="en-US" altLang="ko-KR" sz="1600" dirty="0" smtClean="0"/>
              <a:t>X=197977.3885 , Y=451601.1444, </a:t>
            </a:r>
            <a:r>
              <a:rPr lang="en-US" altLang="ko-KR" sz="1600" dirty="0" err="1" smtClean="0"/>
              <a:t>city_name</a:t>
            </a:r>
            <a:r>
              <a:rPr lang="en-US" altLang="ko-KR" sz="1600" dirty="0" smtClean="0"/>
              <a:t> =</a:t>
            </a:r>
            <a:r>
              <a:rPr lang="ko-KR" altLang="en-US" sz="1600" dirty="0" smtClean="0"/>
              <a:t>서울</a:t>
            </a:r>
            <a:endParaRPr lang="en-US" altLang="ko-KR" sz="1600" dirty="0" smtClean="0"/>
          </a:p>
          <a:p>
            <a:pPr>
              <a:buNone/>
            </a:pPr>
            <a:endParaRPr lang="en-US" altLang="ko-KR" sz="2000" dirty="0" smtClean="0"/>
          </a:p>
          <a:p>
            <a:r>
              <a:rPr lang="en-US" altLang="ko-KR" sz="2000" dirty="0" smtClean="0"/>
              <a:t>Function</a:t>
            </a:r>
            <a:endParaRPr lang="en-US" altLang="ko-KR" sz="2000" dirty="0"/>
          </a:p>
          <a:p>
            <a:pPr lvl="1"/>
            <a:r>
              <a:rPr lang="en-US" altLang="ko-KR" sz="1600" dirty="0" err="1" smtClean="0"/>
              <a:t>AddGeometryColumn</a:t>
            </a:r>
            <a:r>
              <a:rPr lang="en-US" altLang="ko-KR" sz="1600" dirty="0"/>
              <a:t>( &lt;</a:t>
            </a:r>
            <a:r>
              <a:rPr lang="en-US" altLang="ko-KR" sz="1600" dirty="0" err="1"/>
              <a:t>schema_name</a:t>
            </a:r>
            <a:r>
              <a:rPr lang="en-US" altLang="ko-KR" sz="1600" dirty="0"/>
              <a:t>&gt;, &lt;</a:t>
            </a:r>
            <a:r>
              <a:rPr lang="en-US" altLang="ko-KR" sz="1600" dirty="0" err="1"/>
              <a:t>table_name</a:t>
            </a:r>
            <a:r>
              <a:rPr lang="en-US" altLang="ko-KR" sz="1600" dirty="0"/>
              <a:t>&gt;, &lt;</a:t>
            </a:r>
            <a:r>
              <a:rPr lang="en-US" altLang="ko-KR" sz="1600" dirty="0" err="1"/>
              <a:t>column_name</a:t>
            </a:r>
            <a:r>
              <a:rPr lang="en-US" altLang="ko-KR" sz="1600" dirty="0"/>
              <a:t>&gt;, &lt;</a:t>
            </a:r>
            <a:r>
              <a:rPr lang="en-US" altLang="ko-KR" sz="1600" dirty="0" err="1"/>
              <a:t>srid</a:t>
            </a:r>
            <a:r>
              <a:rPr lang="en-US" altLang="ko-KR" sz="1600" dirty="0"/>
              <a:t>&gt;, &lt;type&gt;, &lt;dimension&gt; 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dirty="0" err="1"/>
              <a:t>AddGeometryColumn</a:t>
            </a:r>
            <a:r>
              <a:rPr lang="en-US" altLang="ko-KR" sz="1600" dirty="0"/>
              <a:t>( &lt;</a:t>
            </a:r>
            <a:r>
              <a:rPr lang="en-US" altLang="ko-KR" sz="1600" dirty="0" err="1"/>
              <a:t>table_name</a:t>
            </a:r>
            <a:r>
              <a:rPr lang="en-US" altLang="ko-KR" sz="1600" dirty="0"/>
              <a:t>&gt;, &lt;</a:t>
            </a:r>
            <a:r>
              <a:rPr lang="en-US" altLang="ko-KR" sz="1600" dirty="0" err="1"/>
              <a:t>column_name</a:t>
            </a:r>
            <a:r>
              <a:rPr lang="en-US" altLang="ko-KR" sz="1600" dirty="0"/>
              <a:t>&gt;, &lt;</a:t>
            </a:r>
            <a:r>
              <a:rPr lang="en-US" altLang="ko-KR" sz="1600" dirty="0" err="1"/>
              <a:t>srid</a:t>
            </a:r>
            <a:r>
              <a:rPr lang="en-US" altLang="ko-KR" sz="1600" dirty="0"/>
              <a:t>&gt;, &lt;type&gt;, &lt;dimension&gt; </a:t>
            </a:r>
            <a:r>
              <a:rPr lang="en-US" altLang="ko-KR" sz="1600" dirty="0" smtClean="0"/>
              <a:t>)</a:t>
            </a:r>
          </a:p>
          <a:p>
            <a:pPr>
              <a:buNone/>
            </a:pPr>
            <a:endParaRPr lang="en-US" altLang="ko-KR" sz="2000" dirty="0"/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CREATE TABLE 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cityhall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 (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city_name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 VARCHAR); </a:t>
            </a: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SELECT </a:t>
            </a:r>
            <a:r>
              <a:rPr lang="en-US" altLang="ko-KR" sz="2000" b="1" dirty="0" err="1">
                <a:solidFill>
                  <a:srgbClr val="0070C0"/>
                </a:solidFill>
              </a:rPr>
              <a:t>AddGeometryColumn</a:t>
            </a:r>
            <a:r>
              <a:rPr lang="en-US" altLang="ko-KR" sz="2000" b="1" dirty="0">
                <a:solidFill>
                  <a:srgbClr val="0070C0"/>
                </a:solidFill>
              </a:rPr>
              <a:t>('</a:t>
            </a:r>
            <a:r>
              <a:rPr lang="en-US" altLang="ko-KR" sz="2000" b="1" dirty="0" err="1">
                <a:solidFill>
                  <a:srgbClr val="0070C0"/>
                </a:solidFill>
              </a:rPr>
              <a:t>cityhall</a:t>
            </a:r>
            <a:r>
              <a:rPr lang="en-US" altLang="ko-KR" sz="2000" b="1" dirty="0">
                <a:solidFill>
                  <a:srgbClr val="0070C0"/>
                </a:solidFill>
              </a:rPr>
              <a:t>', '</a:t>
            </a:r>
            <a:r>
              <a:rPr lang="en-US" altLang="ko-KR" sz="2000" b="1" dirty="0" err="1">
                <a:solidFill>
                  <a:srgbClr val="0070C0"/>
                </a:solidFill>
              </a:rPr>
              <a:t>the_geom</a:t>
            </a:r>
            <a:r>
              <a:rPr lang="en-US" altLang="ko-KR" sz="2000" b="1" dirty="0">
                <a:solidFill>
                  <a:srgbClr val="0070C0"/>
                </a:solidFill>
              </a:rPr>
              <a:t>', 2097, 'POINT', 2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);</a:t>
            </a:r>
          </a:p>
          <a:p>
            <a:pPr>
              <a:buNone/>
            </a:pP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INSERT INTO </a:t>
            </a:r>
            <a:r>
              <a:rPr lang="en-US" altLang="ko-KR" sz="2000" b="1" dirty="0" err="1">
                <a:solidFill>
                  <a:srgbClr val="0070C0"/>
                </a:solidFill>
              </a:rPr>
              <a:t>cityhall</a:t>
            </a:r>
            <a:r>
              <a:rPr lang="en-US" altLang="ko-KR" sz="2000" b="1" dirty="0">
                <a:solidFill>
                  <a:srgbClr val="0070C0"/>
                </a:solidFill>
              </a:rPr>
              <a:t> (</a:t>
            </a:r>
            <a:r>
              <a:rPr lang="en-US" altLang="ko-KR" sz="2000" b="1" dirty="0" err="1">
                <a:solidFill>
                  <a:srgbClr val="0070C0"/>
                </a:solidFill>
              </a:rPr>
              <a:t>the_geom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en-US" altLang="ko-KR" sz="2000" b="1" dirty="0" err="1">
                <a:solidFill>
                  <a:srgbClr val="0070C0"/>
                </a:solidFill>
              </a:rPr>
              <a:t>city_name</a:t>
            </a:r>
            <a:r>
              <a:rPr lang="en-US" altLang="ko-KR" sz="2000" b="1" dirty="0">
                <a:solidFill>
                  <a:srgbClr val="0070C0"/>
                </a:solidFill>
              </a:rPr>
              <a:t>) VALUES (</a:t>
            </a:r>
            <a:r>
              <a:rPr lang="en-US" altLang="ko-KR" sz="2000" b="1" dirty="0" err="1">
                <a:solidFill>
                  <a:srgbClr val="0070C0"/>
                </a:solidFill>
              </a:rPr>
              <a:t>ST_GeomFromText</a:t>
            </a:r>
            <a:r>
              <a:rPr lang="en-US" altLang="ko-KR" sz="2000" b="1" dirty="0">
                <a:solidFill>
                  <a:srgbClr val="0070C0"/>
                </a:solidFill>
              </a:rPr>
              <a:t>('POINT(197977.3885 451601.1444)', 2097), '</a:t>
            </a:r>
            <a:r>
              <a:rPr lang="ko-KR" altLang="en-US" sz="2000" b="1" dirty="0">
                <a:solidFill>
                  <a:srgbClr val="0070C0"/>
                </a:solidFill>
              </a:rPr>
              <a:t>서울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');</a:t>
            </a:r>
          </a:p>
          <a:p>
            <a:pPr>
              <a:buNone/>
            </a:pPr>
            <a:endParaRPr lang="en-US" altLang="ko-KR" sz="2000" dirty="0"/>
          </a:p>
          <a:p>
            <a:r>
              <a:rPr lang="en-US" altLang="ko-KR" sz="2000" dirty="0">
                <a:hlinkClick r:id="rId3"/>
              </a:rPr>
              <a:t>http://postgis.org/docs/ch04.html#OpenGISWKBWKT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7.1.2 </a:t>
            </a:r>
            <a:r>
              <a:rPr lang="ko-KR" altLang="en-US" dirty="0"/>
              <a:t>공간인덱싱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위에서 생성한 </a:t>
            </a:r>
            <a:r>
              <a:rPr lang="en-US" altLang="ko-KR" sz="2000" dirty="0" err="1"/>
              <a:t>cityhall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테이블에 공간인덱싱을 생성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SQL</a:t>
            </a:r>
            <a:endParaRPr lang="en-US" altLang="ko-KR" sz="2000" dirty="0"/>
          </a:p>
          <a:p>
            <a:pPr lvl="1"/>
            <a:r>
              <a:rPr lang="en-US" altLang="ko-KR" sz="1600" dirty="0" smtClean="0"/>
              <a:t>CREATE </a:t>
            </a:r>
            <a:r>
              <a:rPr lang="en-US" altLang="ko-KR" sz="1600" dirty="0"/>
              <a:t>INDEX [</a:t>
            </a:r>
            <a:r>
              <a:rPr lang="en-US" altLang="ko-KR" sz="1600" dirty="0" err="1"/>
              <a:t>indexname</a:t>
            </a:r>
            <a:r>
              <a:rPr lang="en-US" altLang="ko-KR" sz="1600" dirty="0"/>
              <a:t>] ON [</a:t>
            </a:r>
            <a:r>
              <a:rPr lang="en-US" altLang="ko-KR" sz="1600" dirty="0" err="1"/>
              <a:t>tablename</a:t>
            </a:r>
            <a:r>
              <a:rPr lang="en-US" altLang="ko-KR" sz="1600" dirty="0"/>
              <a:t>] USING GIST ( [</a:t>
            </a:r>
            <a:r>
              <a:rPr lang="en-US" altLang="ko-KR" sz="1600" dirty="0" err="1"/>
              <a:t>geometryfield</a:t>
            </a:r>
            <a:r>
              <a:rPr lang="en-US" altLang="ko-KR" sz="1600" dirty="0"/>
              <a:t>] ); 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pPr>
              <a:buNone/>
            </a:pPr>
            <a:r>
              <a:rPr lang="en-US" altLang="ko-KR" sz="1900" b="1" dirty="0">
                <a:solidFill>
                  <a:srgbClr val="0070C0"/>
                </a:solidFill>
              </a:rPr>
              <a:t>CREATE INDEX </a:t>
            </a:r>
            <a:r>
              <a:rPr lang="en-US" altLang="ko-KR" sz="1900" b="1" dirty="0" err="1" smtClean="0">
                <a:solidFill>
                  <a:srgbClr val="0070C0"/>
                </a:solidFill>
              </a:rPr>
              <a:t>spatial_cityhall_the_geom</a:t>
            </a:r>
            <a:r>
              <a:rPr lang="en-US" altLang="ko-KR" sz="1900" b="1" dirty="0" smtClean="0">
                <a:solidFill>
                  <a:srgbClr val="0070C0"/>
                </a:solidFill>
              </a:rPr>
              <a:t>  </a:t>
            </a:r>
            <a:r>
              <a:rPr lang="en-US" altLang="ko-KR" sz="1900" b="1" dirty="0">
                <a:solidFill>
                  <a:srgbClr val="0070C0"/>
                </a:solidFill>
              </a:rPr>
              <a:t>ON </a:t>
            </a:r>
            <a:r>
              <a:rPr lang="en-US" altLang="ko-KR" sz="1900" b="1" dirty="0" err="1" smtClean="0">
                <a:solidFill>
                  <a:srgbClr val="0070C0"/>
                </a:solidFill>
              </a:rPr>
              <a:t>public.cityhall</a:t>
            </a:r>
            <a:r>
              <a:rPr lang="en-US" altLang="ko-KR" sz="1900" b="1" dirty="0" smtClean="0">
                <a:solidFill>
                  <a:srgbClr val="0070C0"/>
                </a:solidFill>
              </a:rPr>
              <a:t>  USING GIST(</a:t>
            </a:r>
            <a:r>
              <a:rPr lang="en-US" altLang="ko-KR" sz="1900" b="1" dirty="0" err="1" smtClean="0">
                <a:solidFill>
                  <a:srgbClr val="0070C0"/>
                </a:solidFill>
              </a:rPr>
              <a:t>the_geom</a:t>
            </a:r>
            <a:r>
              <a:rPr lang="en-US" altLang="ko-KR" sz="1900" b="1" dirty="0" smtClean="0">
                <a:solidFill>
                  <a:srgbClr val="0070C0"/>
                </a:solidFill>
              </a:rPr>
              <a:t>);</a:t>
            </a:r>
          </a:p>
          <a:p>
            <a:pPr>
              <a:buNone/>
            </a:pPr>
            <a:endParaRPr lang="en-US" altLang="ko-KR" sz="1900" b="1" dirty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ko-KR" sz="1900" b="1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ko-KR" sz="1900" b="1" dirty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ko-KR" sz="1900" b="1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ko-KR" sz="1900" b="1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ko-KR" sz="1900" b="1" dirty="0" smtClean="0">
              <a:solidFill>
                <a:srgbClr val="0070C0"/>
              </a:solidFill>
            </a:endParaRPr>
          </a:p>
          <a:p>
            <a:r>
              <a:rPr lang="en-US" altLang="ko-KR" sz="2000" dirty="0">
                <a:hlinkClick r:id="rId3"/>
              </a:rPr>
              <a:t>http://postgis.org/docs/ch04.html#id2628148</a:t>
            </a:r>
            <a:endParaRPr lang="en-US" altLang="ko-KR" sz="1900" b="1" dirty="0" smtClean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altLang="ko-KR" sz="900" dirty="0"/>
          </a:p>
          <a:p>
            <a:pPr>
              <a:spcBef>
                <a:spcPts val="0"/>
              </a:spcBef>
              <a:buNone/>
            </a:pPr>
            <a:endParaRPr lang="en-US" altLang="ko-KR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7.1.3 </a:t>
            </a:r>
            <a:r>
              <a:rPr lang="ko-KR" altLang="en-US" dirty="0"/>
              <a:t>공간테이블 </a:t>
            </a:r>
            <a:r>
              <a:rPr lang="ko-KR" altLang="en-US" dirty="0" smtClean="0"/>
              <a:t>삭제하기</a:t>
            </a:r>
            <a:endParaRPr lang="ko-KR" alt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위에서 생성한 </a:t>
            </a:r>
            <a:r>
              <a:rPr lang="en-US" altLang="ko-KR" sz="2000" dirty="0" err="1"/>
              <a:t>cityhall</a:t>
            </a:r>
            <a:r>
              <a:rPr lang="en-US" altLang="ko-KR" sz="2000" dirty="0"/>
              <a:t>  </a:t>
            </a:r>
            <a:r>
              <a:rPr lang="ko-KR" altLang="en-US" sz="2000" dirty="0" smtClean="0"/>
              <a:t>테이블을 삭제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일반적인 과정</a:t>
            </a:r>
            <a:endParaRPr lang="en-US" altLang="ko-KR" sz="2000" dirty="0"/>
          </a:p>
          <a:p>
            <a:pPr lvl="1"/>
            <a:r>
              <a:rPr lang="en-US" altLang="ko-KR" sz="1600" dirty="0" smtClean="0"/>
              <a:t>Remove </a:t>
            </a:r>
            <a:r>
              <a:rPr lang="en-US" altLang="ko-KR" sz="1600" dirty="0"/>
              <a:t>refs from </a:t>
            </a:r>
            <a:r>
              <a:rPr lang="en-US" altLang="ko-KR" sz="1600" dirty="0" err="1" smtClean="0"/>
              <a:t>geometry_columns</a:t>
            </a:r>
            <a:r>
              <a:rPr lang="en-US" altLang="ko-KR" sz="1600" dirty="0" smtClean="0"/>
              <a:t> table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Remove table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Function</a:t>
            </a:r>
            <a:endParaRPr lang="en-US" altLang="ko-KR" sz="2000" dirty="0"/>
          </a:p>
          <a:p>
            <a:pPr lvl="1"/>
            <a:r>
              <a:rPr lang="en-US" altLang="ko-KR" sz="1600" b="1" dirty="0" err="1" smtClean="0"/>
              <a:t>DropGeometryTable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table_name</a:t>
            </a:r>
            <a:r>
              <a:rPr lang="en-US" altLang="ko-KR" sz="1600" dirty="0"/>
              <a:t>);</a:t>
            </a:r>
          </a:p>
          <a:p>
            <a:pPr lvl="1"/>
            <a:r>
              <a:rPr lang="en-US" altLang="ko-KR" sz="1600" b="1" dirty="0" err="1" smtClean="0"/>
              <a:t>DropGeometryTable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schema_name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table_name</a:t>
            </a:r>
            <a:r>
              <a:rPr lang="en-US" altLang="ko-KR" sz="1600" dirty="0"/>
              <a:t>);</a:t>
            </a:r>
          </a:p>
          <a:p>
            <a:pPr lvl="1"/>
            <a:r>
              <a:rPr lang="en-US" altLang="ko-KR" sz="1600" b="1" dirty="0" err="1" smtClean="0"/>
              <a:t>DropGeometryTable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catalog_name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schema_name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varchar</a:t>
            </a:r>
            <a:r>
              <a:rPr lang="en-US" altLang="ko-KR" sz="1600" dirty="0"/>
              <a:t> </a:t>
            </a:r>
            <a:r>
              <a:rPr lang="en-US" altLang="ko-KR" sz="1600" i="1" dirty="0" err="1"/>
              <a:t>table_name</a:t>
            </a:r>
            <a:r>
              <a:rPr lang="en-US" altLang="ko-KR" sz="1600" dirty="0" smtClean="0"/>
              <a:t>);</a:t>
            </a:r>
          </a:p>
          <a:p>
            <a:endParaRPr lang="en-US" altLang="ko-KR" sz="2000" dirty="0"/>
          </a:p>
          <a:p>
            <a:pPr>
              <a:buNone/>
            </a:pPr>
            <a:r>
              <a:rPr lang="en-US" altLang="ko-KR" sz="1900" b="1" dirty="0">
                <a:solidFill>
                  <a:srgbClr val="0070C0"/>
                </a:solidFill>
              </a:rPr>
              <a:t>SELECT </a:t>
            </a:r>
            <a:r>
              <a:rPr lang="en-US" altLang="ko-KR" sz="1900" b="1" dirty="0" err="1">
                <a:solidFill>
                  <a:srgbClr val="0070C0"/>
                </a:solidFill>
              </a:rPr>
              <a:t>DropGeometryTable</a:t>
            </a:r>
            <a:r>
              <a:rPr lang="en-US" altLang="ko-KR" sz="1900" b="1" dirty="0">
                <a:solidFill>
                  <a:srgbClr val="0070C0"/>
                </a:solidFill>
              </a:rPr>
              <a:t>('public', '</a:t>
            </a:r>
            <a:r>
              <a:rPr lang="en-US" altLang="ko-KR" sz="1900" b="1" dirty="0" err="1">
                <a:solidFill>
                  <a:srgbClr val="0070C0"/>
                </a:solidFill>
              </a:rPr>
              <a:t>cityhall</a:t>
            </a:r>
            <a:r>
              <a:rPr lang="en-US" altLang="ko-KR" sz="1900" b="1" dirty="0">
                <a:solidFill>
                  <a:srgbClr val="0070C0"/>
                </a:solidFill>
              </a:rPr>
              <a:t>');</a:t>
            </a:r>
          </a:p>
          <a:p>
            <a:pPr>
              <a:buNone/>
            </a:pP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7.1.4 </a:t>
            </a:r>
            <a:r>
              <a:rPr lang="ko-KR" altLang="en-US" dirty="0"/>
              <a:t>공간 </a:t>
            </a:r>
            <a:r>
              <a:rPr lang="ko-KR" altLang="en-US" dirty="0" err="1"/>
              <a:t>뷰</a:t>
            </a:r>
            <a:r>
              <a:rPr lang="en-US" altLang="ko-KR" dirty="0"/>
              <a:t>(View) </a:t>
            </a:r>
            <a:r>
              <a:rPr lang="ko-KR" altLang="en-US" dirty="0"/>
              <a:t>생성 후 등록하기</a:t>
            </a:r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읍면동 행정경계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admin_emd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이용하여 종로구에 해당하는 읍면동의 중심점을 </a:t>
            </a:r>
            <a:r>
              <a:rPr lang="en-US" altLang="ko-KR" sz="2000" dirty="0" err="1" smtClean="0"/>
              <a:t>admin_emd_point</a:t>
            </a:r>
            <a:r>
              <a:rPr lang="en-US" altLang="ko-KR" sz="2000" dirty="0" smtClean="0"/>
              <a:t> View</a:t>
            </a:r>
            <a:r>
              <a:rPr lang="ko-KR" altLang="en-US" sz="2000" dirty="0" smtClean="0"/>
              <a:t>로 등록</a:t>
            </a:r>
            <a:endParaRPr lang="en-US" altLang="ko-KR" sz="2000" dirty="0"/>
          </a:p>
          <a:p>
            <a:r>
              <a:rPr lang="en-US" altLang="ko-KR" sz="2000" dirty="0" smtClean="0"/>
              <a:t>Function</a:t>
            </a:r>
            <a:endParaRPr lang="en-US" altLang="ko-KR" sz="2000" dirty="0"/>
          </a:p>
          <a:p>
            <a:pPr lvl="1"/>
            <a:r>
              <a:rPr lang="en-US" altLang="ko-KR" sz="1600" b="1" dirty="0">
                <a:solidFill>
                  <a:srgbClr val="0070C0"/>
                </a:solidFill>
              </a:rPr>
              <a:t>CREATE OR REPLACE VIEW, DROP VIEW</a:t>
            </a:r>
          </a:p>
          <a:p>
            <a:pPr lvl="1"/>
            <a:r>
              <a:rPr lang="en-US" altLang="ko-KR" sz="1600" b="1" dirty="0" err="1" smtClean="0"/>
              <a:t>ST_Centroid</a:t>
            </a:r>
            <a:r>
              <a:rPr lang="en-US" altLang="ko-KR" sz="1600" dirty="0" smtClean="0"/>
              <a:t>(geometry</a:t>
            </a:r>
            <a:r>
              <a:rPr lang="en-US" altLang="ko-KR" sz="1600" dirty="0"/>
              <a:t> </a:t>
            </a:r>
            <a:r>
              <a:rPr lang="en-US" altLang="ko-KR" sz="1600" i="1" dirty="0"/>
              <a:t>g1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b="1" dirty="0" err="1" smtClean="0"/>
              <a:t>Populate_Geometry_Columns</a:t>
            </a:r>
            <a:r>
              <a:rPr lang="en-US" altLang="ko-KR" sz="1600" dirty="0" smtClean="0"/>
              <a:t>()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pPr lvl="1"/>
            <a:endParaRPr lang="en-US" altLang="ko-KR" sz="2000" dirty="0" smtClean="0"/>
          </a:p>
          <a:p>
            <a:pPr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CREATE OR REPLACE VIEW </a:t>
            </a:r>
            <a:r>
              <a:rPr lang="en-US" altLang="ko-KR" sz="1800" b="1" dirty="0" err="1">
                <a:solidFill>
                  <a:srgbClr val="0070C0"/>
                </a:solidFill>
              </a:rPr>
              <a:t>admin_emd_point</a:t>
            </a:r>
            <a:r>
              <a:rPr lang="en-US" altLang="ko-KR" sz="1800" b="1" dirty="0">
                <a:solidFill>
                  <a:srgbClr val="0070C0"/>
                </a:solidFill>
              </a:rPr>
              <a:t> AS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SELECT </a:t>
            </a:r>
            <a:endParaRPr lang="en-US" altLang="ko-KR" sz="1800" b="1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   </a:t>
            </a:r>
            <a:r>
              <a:rPr lang="en-US" altLang="ko-KR" sz="1800" b="1" dirty="0" err="1" smtClean="0">
                <a:solidFill>
                  <a:srgbClr val="0070C0"/>
                </a:solidFill>
              </a:rPr>
              <a:t>gid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en-US" altLang="ko-KR" sz="1800" b="1" dirty="0" err="1">
                <a:solidFill>
                  <a:srgbClr val="0070C0"/>
                </a:solidFill>
              </a:rPr>
              <a:t>ST_Centroid</a:t>
            </a:r>
            <a:r>
              <a:rPr lang="en-US" altLang="ko-KR" sz="1800" b="1" dirty="0">
                <a:solidFill>
                  <a:srgbClr val="0070C0"/>
                </a:solidFill>
              </a:rPr>
              <a:t>(</a:t>
            </a:r>
            <a:r>
              <a:rPr lang="en-US" altLang="ko-KR" sz="1800" b="1" dirty="0" err="1">
                <a:solidFill>
                  <a:srgbClr val="0070C0"/>
                </a:solidFill>
              </a:rPr>
              <a:t>the_geom</a:t>
            </a:r>
            <a:r>
              <a:rPr lang="en-US" altLang="ko-KR" sz="1800" b="1" dirty="0">
                <a:solidFill>
                  <a:srgbClr val="0070C0"/>
                </a:solidFill>
              </a:rPr>
              <a:t>) as </a:t>
            </a:r>
            <a:r>
              <a:rPr lang="en-US" altLang="ko-KR" sz="1800" b="1" dirty="0" err="1">
                <a:solidFill>
                  <a:srgbClr val="0070C0"/>
                </a:solidFill>
              </a:rPr>
              <a:t>the_geom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en-US" altLang="ko-KR" sz="1800" b="1" dirty="0" err="1">
                <a:solidFill>
                  <a:srgbClr val="0070C0"/>
                </a:solidFill>
              </a:rPr>
              <a:t>sgg_nm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endParaRPr lang="en-US" altLang="ko-KR" sz="1800" b="1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   </a:t>
            </a:r>
            <a:r>
              <a:rPr lang="en-US" altLang="ko-KR" sz="1800" b="1" dirty="0" err="1" smtClean="0">
                <a:solidFill>
                  <a:srgbClr val="0070C0"/>
                </a:solidFill>
              </a:rPr>
              <a:t>emd_cd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en-US" altLang="ko-KR" sz="1800" b="1" dirty="0" err="1">
                <a:solidFill>
                  <a:srgbClr val="0070C0"/>
                </a:solidFill>
              </a:rPr>
              <a:t>emd_nm</a:t>
            </a:r>
            <a:r>
              <a:rPr lang="en-US" altLang="ko-KR" sz="1800" b="1" dirty="0">
                <a:solidFill>
                  <a:srgbClr val="0070C0"/>
                </a:solidFill>
              </a:rPr>
              <a:t>, pop2008, </a:t>
            </a:r>
            <a:r>
              <a:rPr lang="en-US" altLang="ko-KR" sz="1800" b="1" dirty="0" err="1">
                <a:solidFill>
                  <a:srgbClr val="0070C0"/>
                </a:solidFill>
              </a:rPr>
              <a:t>pop_den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FROM </a:t>
            </a:r>
            <a:r>
              <a:rPr lang="en-US" altLang="ko-KR" sz="1800" b="1" dirty="0" err="1">
                <a:solidFill>
                  <a:srgbClr val="0070C0"/>
                </a:solidFill>
              </a:rPr>
              <a:t>admin_emd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WHERE </a:t>
            </a:r>
            <a:r>
              <a:rPr lang="en-US" altLang="ko-KR" sz="1800" b="1" dirty="0" err="1">
                <a:solidFill>
                  <a:srgbClr val="0070C0"/>
                </a:solidFill>
              </a:rPr>
              <a:t>sgg_nm</a:t>
            </a:r>
            <a:r>
              <a:rPr lang="en-US" altLang="ko-KR" sz="1800" b="1" dirty="0">
                <a:solidFill>
                  <a:srgbClr val="0070C0"/>
                </a:solidFill>
              </a:rPr>
              <a:t> = '</a:t>
            </a:r>
            <a:r>
              <a:rPr lang="ko-KR" altLang="en-US" sz="1800" b="1" dirty="0">
                <a:solidFill>
                  <a:srgbClr val="0070C0"/>
                </a:solidFill>
              </a:rPr>
              <a:t>종로구</a:t>
            </a:r>
            <a:r>
              <a:rPr lang="en-US" altLang="ko-KR" sz="1800" b="1" dirty="0">
                <a:solidFill>
                  <a:srgbClr val="0070C0"/>
                </a:solidFill>
              </a:rPr>
              <a:t>';</a:t>
            </a:r>
          </a:p>
          <a:p>
            <a:pPr>
              <a:buNone/>
            </a:pPr>
            <a:endParaRPr lang="en-US" altLang="ko-KR" sz="1800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SELECT </a:t>
            </a:r>
            <a:r>
              <a:rPr lang="en-US" altLang="ko-KR" sz="1800" b="1" dirty="0" err="1">
                <a:solidFill>
                  <a:srgbClr val="0070C0"/>
                </a:solidFill>
              </a:rPr>
              <a:t>Populate_Geometry_Columns</a:t>
            </a:r>
            <a:r>
              <a:rPr lang="en-US" altLang="ko-KR" sz="1800" b="1" dirty="0">
                <a:solidFill>
                  <a:srgbClr val="0070C0"/>
                </a:solidFill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7.1.5 </a:t>
            </a:r>
            <a:r>
              <a:rPr lang="en-US" altLang="ko-KR" sz="2500" dirty="0"/>
              <a:t>SQL</a:t>
            </a:r>
            <a:r>
              <a:rPr lang="ko-KR" altLang="en-US" sz="2500" dirty="0"/>
              <a:t>을 이용하여 공간테이블 생성 후 등록하기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5400600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시군구 행정경계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admin_sgg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이용하여 종로구에 해당하는 시군구 폴리곤과  </a:t>
            </a:r>
            <a:r>
              <a:rPr lang="en-US" altLang="ko-KR" sz="2000" dirty="0" smtClean="0"/>
              <a:t>Intersects</a:t>
            </a:r>
            <a:r>
              <a:rPr lang="ko-KR" altLang="en-US" sz="2000" dirty="0" smtClean="0"/>
              <a:t>되는 도로</a:t>
            </a:r>
            <a:r>
              <a:rPr lang="en-US" altLang="ko-KR" sz="2000" dirty="0" smtClean="0"/>
              <a:t>(road_link2)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Clip</a:t>
            </a:r>
            <a:r>
              <a:rPr lang="ko-KR" altLang="en-US" sz="2000" dirty="0" smtClean="0"/>
              <a:t>하여 새로운 테이블로 생성</a:t>
            </a:r>
            <a:endParaRPr lang="en-US" altLang="ko-KR" sz="2000" dirty="0" smtClean="0"/>
          </a:p>
          <a:p>
            <a:endParaRPr lang="en-US" altLang="ko-KR" sz="1800" dirty="0"/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CREATE TABLE </a:t>
            </a:r>
            <a:r>
              <a:rPr lang="en-US" altLang="ko-KR" sz="2000" b="1" dirty="0" err="1">
                <a:solidFill>
                  <a:srgbClr val="0070C0"/>
                </a:solidFill>
              </a:rPr>
              <a:t>clip_road_link</a:t>
            </a:r>
            <a:r>
              <a:rPr lang="en-US" altLang="ko-KR" sz="2000" b="1" dirty="0">
                <a:solidFill>
                  <a:srgbClr val="0070C0"/>
                </a:solidFill>
              </a:rPr>
              <a:t> AS</a:t>
            </a: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SELECT</a:t>
            </a: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  </a:t>
            </a:r>
            <a:r>
              <a:rPr lang="en-US" altLang="ko-KR" sz="2000" b="1" dirty="0" err="1">
                <a:solidFill>
                  <a:srgbClr val="0070C0"/>
                </a:solidFill>
              </a:rPr>
              <a:t>ST_Intersection</a:t>
            </a:r>
            <a:r>
              <a:rPr lang="en-US" altLang="ko-KR" sz="2000" b="1" dirty="0">
                <a:solidFill>
                  <a:srgbClr val="0070C0"/>
                </a:solidFill>
              </a:rPr>
              <a:t>(</a:t>
            </a:r>
            <a:r>
              <a:rPr lang="en-US" altLang="ko-KR" sz="2000" b="1" dirty="0" err="1">
                <a:solidFill>
                  <a:srgbClr val="0070C0"/>
                </a:solidFill>
              </a:rPr>
              <a:t>r.the_geom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en-US" altLang="ko-KR" sz="2000" b="1" dirty="0" err="1">
                <a:solidFill>
                  <a:srgbClr val="0070C0"/>
                </a:solidFill>
              </a:rPr>
              <a:t>a.the_geom</a:t>
            </a:r>
            <a:r>
              <a:rPr lang="en-US" altLang="ko-KR" sz="2000" b="1" dirty="0">
                <a:solidFill>
                  <a:srgbClr val="0070C0"/>
                </a:solidFill>
              </a:rPr>
              <a:t>) as </a:t>
            </a:r>
            <a:r>
              <a:rPr lang="en-US" altLang="ko-KR" sz="2000" b="1" dirty="0" err="1">
                <a:solidFill>
                  <a:srgbClr val="0070C0"/>
                </a:solidFill>
              </a:rPr>
              <a:t>the_geom</a:t>
            </a:r>
            <a:r>
              <a:rPr lang="en-US" altLang="ko-KR" sz="2000" b="1" dirty="0">
                <a:solidFill>
                  <a:srgbClr val="0070C0"/>
                </a:solidFill>
              </a:rPr>
              <a:t>,</a:t>
            </a: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  </a:t>
            </a:r>
            <a:r>
              <a:rPr lang="en-US" altLang="ko-KR" sz="2000" b="1" dirty="0" err="1">
                <a:solidFill>
                  <a:srgbClr val="0070C0"/>
                </a:solidFill>
              </a:rPr>
              <a:t>ST_Length</a:t>
            </a:r>
            <a:r>
              <a:rPr lang="en-US" altLang="ko-KR" sz="2000" b="1" dirty="0">
                <a:solidFill>
                  <a:srgbClr val="0070C0"/>
                </a:solidFill>
              </a:rPr>
              <a:t>(</a:t>
            </a:r>
            <a:r>
              <a:rPr lang="en-US" altLang="ko-KR" sz="2000" b="1" dirty="0" err="1">
                <a:solidFill>
                  <a:srgbClr val="0070C0"/>
                </a:solidFill>
              </a:rPr>
              <a:t>r.the_geom</a:t>
            </a:r>
            <a:r>
              <a:rPr lang="en-US" altLang="ko-KR" sz="2000" b="1" dirty="0">
                <a:solidFill>
                  <a:srgbClr val="0070C0"/>
                </a:solidFill>
              </a:rPr>
              <a:t>) as </a:t>
            </a:r>
            <a:r>
              <a:rPr lang="en-US" altLang="ko-KR" sz="2000" b="1" dirty="0" err="1">
                <a:solidFill>
                  <a:srgbClr val="0070C0"/>
                </a:solidFill>
              </a:rPr>
              <a:t>new_length</a:t>
            </a:r>
            <a:r>
              <a:rPr lang="en-US" altLang="ko-KR" sz="2000" b="1" dirty="0">
                <a:solidFill>
                  <a:srgbClr val="0070C0"/>
                </a:solidFill>
              </a:rPr>
              <a:t>,</a:t>
            </a: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  </a:t>
            </a:r>
            <a:r>
              <a:rPr lang="en-US" altLang="ko-KR" sz="2000" b="1" dirty="0" err="1">
                <a:solidFill>
                  <a:srgbClr val="0070C0"/>
                </a:solidFill>
              </a:rPr>
              <a:t>a.sgg_cd</a:t>
            </a:r>
            <a:r>
              <a:rPr lang="en-US" altLang="ko-KR" sz="2000" b="1" dirty="0">
                <a:solidFill>
                  <a:srgbClr val="0070C0"/>
                </a:solidFill>
              </a:rPr>
              <a:t> as </a:t>
            </a:r>
            <a:r>
              <a:rPr lang="en-US" altLang="ko-KR" sz="2000" b="1" dirty="0" err="1">
                <a:solidFill>
                  <a:srgbClr val="0070C0"/>
                </a:solidFill>
              </a:rPr>
              <a:t>sgg_cd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en-US" altLang="ko-KR" sz="2000" b="1" dirty="0" err="1">
                <a:solidFill>
                  <a:srgbClr val="0070C0"/>
                </a:solidFill>
              </a:rPr>
              <a:t>a.sgg_nm</a:t>
            </a:r>
            <a:r>
              <a:rPr lang="en-US" altLang="ko-KR" sz="2000" b="1" dirty="0">
                <a:solidFill>
                  <a:srgbClr val="0070C0"/>
                </a:solidFill>
              </a:rPr>
              <a:t> as </a:t>
            </a:r>
            <a:r>
              <a:rPr lang="en-US" altLang="ko-KR" sz="2000" b="1" dirty="0" err="1">
                <a:solidFill>
                  <a:srgbClr val="0070C0"/>
                </a:solidFill>
              </a:rPr>
              <a:t>sgg_nm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en-US" altLang="ko-KR" sz="2000" b="1" dirty="0" err="1">
                <a:solidFill>
                  <a:srgbClr val="0070C0"/>
                </a:solidFill>
              </a:rPr>
              <a:t>r.road_name</a:t>
            </a:r>
            <a:r>
              <a:rPr lang="en-US" altLang="ko-KR" sz="2000" b="1" dirty="0">
                <a:solidFill>
                  <a:srgbClr val="0070C0"/>
                </a:solidFill>
              </a:rPr>
              <a:t> as </a:t>
            </a:r>
            <a:r>
              <a:rPr lang="en-US" altLang="ko-KR" sz="2000" b="1" dirty="0" err="1">
                <a:solidFill>
                  <a:srgbClr val="0070C0"/>
                </a:solidFill>
              </a:rPr>
              <a:t>road_name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en-US" altLang="ko-KR" sz="2000" b="1" dirty="0" err="1">
                <a:solidFill>
                  <a:srgbClr val="0070C0"/>
                </a:solidFill>
              </a:rPr>
              <a:t>r.link_id</a:t>
            </a:r>
            <a:r>
              <a:rPr lang="en-US" altLang="ko-KR" sz="2000" b="1" dirty="0">
                <a:solidFill>
                  <a:srgbClr val="0070C0"/>
                </a:solidFill>
              </a:rPr>
              <a:t> as </a:t>
            </a:r>
            <a:r>
              <a:rPr lang="en-US" altLang="ko-KR" sz="2000" b="1" dirty="0" err="1">
                <a:solidFill>
                  <a:srgbClr val="0070C0"/>
                </a:solidFill>
              </a:rPr>
              <a:t>link_id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FROM</a:t>
            </a: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  road_link2 as r,</a:t>
            </a: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  </a:t>
            </a:r>
            <a:r>
              <a:rPr lang="en-US" altLang="ko-KR" sz="2000" b="1" dirty="0" err="1">
                <a:solidFill>
                  <a:srgbClr val="0070C0"/>
                </a:solidFill>
              </a:rPr>
              <a:t>admin_sgg</a:t>
            </a:r>
            <a:r>
              <a:rPr lang="en-US" altLang="ko-KR" sz="2000" b="1" dirty="0">
                <a:solidFill>
                  <a:srgbClr val="0070C0"/>
                </a:solidFill>
              </a:rPr>
              <a:t> as a</a:t>
            </a: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WHERE  </a:t>
            </a:r>
            <a:r>
              <a:rPr lang="en-US" altLang="ko-KR" sz="2000" b="1" dirty="0" err="1">
                <a:solidFill>
                  <a:srgbClr val="0070C0"/>
                </a:solidFill>
              </a:rPr>
              <a:t>a.sgg_nm</a:t>
            </a:r>
            <a:r>
              <a:rPr lang="en-US" altLang="ko-KR" sz="2000" b="1" dirty="0">
                <a:solidFill>
                  <a:srgbClr val="0070C0"/>
                </a:solidFill>
              </a:rPr>
              <a:t> = '</a:t>
            </a:r>
            <a:r>
              <a:rPr lang="ko-KR" altLang="en-US" sz="2000" b="1" dirty="0">
                <a:solidFill>
                  <a:srgbClr val="0070C0"/>
                </a:solidFill>
              </a:rPr>
              <a:t>종로구</a:t>
            </a:r>
            <a:r>
              <a:rPr lang="en-US" altLang="ko-KR" sz="2000" b="1" dirty="0">
                <a:solidFill>
                  <a:srgbClr val="0070C0"/>
                </a:solidFill>
              </a:rPr>
              <a:t>' AND </a:t>
            </a:r>
            <a:r>
              <a:rPr lang="en-US" altLang="ko-KR" sz="2000" b="1" dirty="0" err="1">
                <a:solidFill>
                  <a:srgbClr val="0070C0"/>
                </a:solidFill>
              </a:rPr>
              <a:t>ST_Intersects</a:t>
            </a:r>
            <a:r>
              <a:rPr lang="en-US" altLang="ko-KR" sz="2000" b="1" dirty="0">
                <a:solidFill>
                  <a:srgbClr val="0070C0"/>
                </a:solidFill>
              </a:rPr>
              <a:t>(</a:t>
            </a:r>
            <a:r>
              <a:rPr lang="en-US" altLang="ko-KR" sz="2000" b="1" dirty="0" err="1">
                <a:solidFill>
                  <a:srgbClr val="0070C0"/>
                </a:solidFill>
              </a:rPr>
              <a:t>r.the_geom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en-US" altLang="ko-KR" sz="2000" b="1" dirty="0" err="1">
                <a:solidFill>
                  <a:srgbClr val="0070C0"/>
                </a:solidFill>
              </a:rPr>
              <a:t>a.the_geom</a:t>
            </a:r>
            <a:r>
              <a:rPr lang="en-US" altLang="ko-KR" sz="2000" b="1" dirty="0">
                <a:solidFill>
                  <a:srgbClr val="0070C0"/>
                </a:solidFill>
              </a:rPr>
              <a:t>);</a:t>
            </a:r>
          </a:p>
          <a:p>
            <a:pPr>
              <a:buNone/>
            </a:pP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SELECT </a:t>
            </a:r>
            <a:r>
              <a:rPr lang="en-US" altLang="ko-KR" sz="2000" b="1" dirty="0" err="1">
                <a:solidFill>
                  <a:srgbClr val="0070C0"/>
                </a:solidFill>
              </a:rPr>
              <a:t>Populate_Geometry_Columns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();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7.1.6 Quantum GIS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91440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공간함수 활용 실</a:t>
            </a:r>
            <a:r>
              <a:rPr lang="ko-KR" altLang="en-US" dirty="0"/>
              <a:t>습</a:t>
            </a:r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538464"/>
            <a:ext cx="8892480" cy="4914872"/>
          </a:xfrm>
        </p:spPr>
        <p:txBody>
          <a:bodyPr>
            <a:noAutofit/>
          </a:bodyPr>
          <a:lstStyle/>
          <a:p>
            <a:r>
              <a:rPr lang="en-US" altLang="ko-KR" b="1" dirty="0" smtClean="0"/>
              <a:t>Measurement</a:t>
            </a:r>
          </a:p>
          <a:p>
            <a:r>
              <a:rPr lang="en-US" altLang="ko-KR" b="1" dirty="0" smtClean="0"/>
              <a:t>Proximity &amp; Distance</a:t>
            </a:r>
          </a:p>
          <a:p>
            <a:r>
              <a:rPr lang="en-US" altLang="ko-KR" b="1" dirty="0" smtClean="0"/>
              <a:t>Spatial Join</a:t>
            </a:r>
          </a:p>
          <a:p>
            <a:r>
              <a:rPr lang="en-US" altLang="ko-KR" b="1" dirty="0" smtClean="0"/>
              <a:t>Overlay</a:t>
            </a:r>
          </a:p>
          <a:p>
            <a:r>
              <a:rPr lang="en-US" altLang="ko-KR" b="1" dirty="0" smtClean="0"/>
              <a:t>Projection</a:t>
            </a:r>
          </a:p>
          <a:p>
            <a:r>
              <a:rPr lang="en-US" altLang="ko-KR" b="1" dirty="0" smtClean="0"/>
              <a:t>Advanced Exercises</a:t>
            </a:r>
          </a:p>
          <a:p>
            <a:endParaRPr lang="en-US" altLang="ko-KR" b="1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7.2.1 Measurement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4526280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서울특별시 중구의 행정경계</a:t>
            </a:r>
            <a:r>
              <a:rPr lang="en-US" altLang="ko-KR" dirty="0"/>
              <a:t>(</a:t>
            </a:r>
            <a:r>
              <a:rPr lang="en-US" altLang="ko-KR" dirty="0" err="1"/>
              <a:t>admin_sgg</a:t>
            </a:r>
            <a:r>
              <a:rPr lang="en-US" altLang="ko-KR" dirty="0"/>
              <a:t>) </a:t>
            </a:r>
            <a:r>
              <a:rPr lang="ko-KR" altLang="en-US" dirty="0"/>
              <a:t>면적은 얼마인가</a:t>
            </a:r>
            <a:r>
              <a:rPr lang="en-US" altLang="ko-KR" dirty="0"/>
              <a:t>? </a:t>
            </a:r>
            <a:r>
              <a:rPr lang="ko-KR" altLang="en-US" dirty="0"/>
              <a:t>단위는 ㎢</a:t>
            </a:r>
            <a:r>
              <a:rPr lang="ko-KR" altLang="en-US" dirty="0" err="1"/>
              <a:t>로</a:t>
            </a:r>
            <a:r>
              <a:rPr lang="ko-KR" altLang="en-US" dirty="0"/>
              <a:t> 표현하시오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</a:t>
            </a:r>
            <a:r>
              <a:rPr lang="en-US" altLang="ko-KR" b="1" dirty="0" err="1">
                <a:solidFill>
                  <a:srgbClr val="FF0000"/>
                </a:solidFill>
              </a:rPr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the_geom</a:t>
            </a:r>
            <a:r>
              <a:rPr lang="en-US" altLang="ko-KR" dirty="0"/>
              <a:t>) / 1000000 AS area</a:t>
            </a:r>
          </a:p>
          <a:p>
            <a:pPr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admin_sgg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sgg_nm</a:t>
            </a:r>
            <a:r>
              <a:rPr lang="en-US" altLang="ko-KR" dirty="0"/>
              <a:t> = '</a:t>
            </a:r>
            <a:r>
              <a:rPr lang="ko-KR" altLang="en-US" dirty="0"/>
              <a:t>중구</a:t>
            </a:r>
            <a:r>
              <a:rPr lang="en-US" altLang="ko-KR" dirty="0"/>
              <a:t>'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7.2.1 Measurement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45262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/>
              <a:t>도로 레이어</a:t>
            </a:r>
            <a:r>
              <a:rPr lang="en-US" altLang="ko-KR" dirty="0"/>
              <a:t>(road_link2) </a:t>
            </a:r>
            <a:r>
              <a:rPr lang="ko-KR" altLang="en-US" dirty="0"/>
              <a:t>중 </a:t>
            </a:r>
            <a:r>
              <a:rPr lang="en-US" altLang="ko-KR" dirty="0"/>
              <a:t>6</a:t>
            </a:r>
            <a:r>
              <a:rPr lang="ko-KR" altLang="en-US" dirty="0"/>
              <a:t>차선</a:t>
            </a:r>
            <a:r>
              <a:rPr lang="en-US" altLang="ko-KR" dirty="0"/>
              <a:t>(lanes) </a:t>
            </a:r>
            <a:r>
              <a:rPr lang="ko-KR" altLang="en-US" dirty="0"/>
              <a:t>이상의 도로의 길이는 얼마인가</a:t>
            </a:r>
            <a:r>
              <a:rPr lang="en-US" altLang="ko-KR" dirty="0"/>
              <a:t>? </a:t>
            </a:r>
            <a:r>
              <a:rPr lang="ko-KR" altLang="en-US" dirty="0"/>
              <a:t>단</a:t>
            </a:r>
            <a:r>
              <a:rPr lang="en-US" altLang="ko-KR" dirty="0"/>
              <a:t>. ㎞</a:t>
            </a:r>
            <a:r>
              <a:rPr lang="ko-KR" altLang="en-US" dirty="0"/>
              <a:t>로 표현하시오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SUM(</a:t>
            </a:r>
            <a:r>
              <a:rPr lang="en-US" altLang="ko-KR" b="1" dirty="0" err="1">
                <a:solidFill>
                  <a:srgbClr val="FF0000"/>
                </a:solidFill>
              </a:rPr>
              <a:t>ST_Length</a:t>
            </a:r>
            <a:r>
              <a:rPr lang="en-US" altLang="ko-KR" dirty="0"/>
              <a:t>(</a:t>
            </a:r>
            <a:r>
              <a:rPr lang="en-US" altLang="ko-KR" dirty="0" err="1"/>
              <a:t>the_geom</a:t>
            </a:r>
            <a:r>
              <a:rPr lang="en-US" altLang="ko-KR" dirty="0" smtClean="0"/>
              <a:t>)) / 1000 </a:t>
            </a:r>
            <a:r>
              <a:rPr lang="en-US" altLang="ko-KR" dirty="0"/>
              <a:t>AS </a:t>
            </a:r>
            <a:r>
              <a:rPr lang="en-US" altLang="ko-KR" dirty="0" err="1"/>
              <a:t>km_roads</a:t>
            </a:r>
            <a:r>
              <a:rPr lang="en-US" altLang="ko-KR" dirty="0"/>
              <a:t> </a:t>
            </a:r>
          </a:p>
          <a:p>
            <a:pPr>
              <a:buNone/>
            </a:pPr>
            <a:r>
              <a:rPr lang="en-US" altLang="ko-KR" dirty="0"/>
              <a:t>FROM road_link2</a:t>
            </a:r>
          </a:p>
          <a:p>
            <a:pPr>
              <a:buNone/>
            </a:pPr>
            <a:r>
              <a:rPr lang="en-US" altLang="ko-KR" dirty="0"/>
              <a:t>WHERE lanes &gt;= 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en-US" altLang="ko-KR" dirty="0" err="1" smtClean="0"/>
              <a:t>PostGIS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1. PostgreSQL </a:t>
            </a:r>
            <a:r>
              <a:rPr lang="ko-KR" altLang="en-US" dirty="0" smtClean="0"/>
              <a:t>단독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Application Stack Builder</a:t>
            </a:r>
          </a:p>
          <a:p>
            <a:pPr lvl="1"/>
            <a:r>
              <a:rPr lang="en-US" altLang="ko-KR" dirty="0" smtClean="0"/>
              <a:t>Binaries </a:t>
            </a:r>
            <a:r>
              <a:rPr lang="ko-KR" altLang="en-US" dirty="0" smtClean="0"/>
              <a:t>수동 설치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postgis.net/install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pgRouting</a:t>
            </a:r>
            <a:r>
              <a:rPr lang="ko-KR" altLang="en-US" dirty="0" smtClean="0"/>
              <a:t>을 사용하는 경우 </a:t>
            </a:r>
            <a:r>
              <a:rPr lang="en-US" altLang="ko-KR" dirty="0" smtClean="0"/>
              <a:t>8.4.x </a:t>
            </a:r>
            <a:r>
              <a:rPr lang="ko-KR" altLang="en-US" dirty="0" smtClean="0"/>
              <a:t>버전 이상 </a:t>
            </a:r>
            <a:r>
              <a:rPr lang="ko-KR" altLang="en-US" dirty="0" smtClean="0"/>
              <a:t>설치할 것</a:t>
            </a:r>
            <a:endParaRPr lang="en-US" altLang="ko-KR" dirty="0"/>
          </a:p>
          <a:p>
            <a:pPr lvl="2"/>
            <a:r>
              <a:rPr lang="en-US" altLang="ko-KR" dirty="0">
                <a:hlinkClick r:id="rId4"/>
              </a:rPr>
              <a:t>http://www.pgrouting.org/download.html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OpenGeoSuite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통합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PostGIS</a:t>
            </a:r>
            <a:r>
              <a:rPr lang="ko-KR" altLang="en-US" dirty="0" smtClean="0"/>
              <a:t>와 함께 설치</a:t>
            </a:r>
            <a:endParaRPr lang="en-US" altLang="ko-KR" dirty="0" smtClean="0"/>
          </a:p>
          <a:p>
            <a:pPr lvl="1"/>
            <a:r>
              <a:rPr lang="en-US" altLang="ko-KR" dirty="0" err="1"/>
              <a:t>OpenGeoSuite</a:t>
            </a:r>
            <a:r>
              <a:rPr lang="en-US" altLang="ko-KR" dirty="0"/>
              <a:t> </a:t>
            </a:r>
            <a:r>
              <a:rPr lang="en-US" altLang="ko-KR" dirty="0" smtClean="0"/>
              <a:t>3.0.2 </a:t>
            </a:r>
            <a:r>
              <a:rPr lang="en-US" altLang="ko-KR" dirty="0"/>
              <a:t>= </a:t>
            </a:r>
            <a:r>
              <a:rPr lang="en-US" altLang="ko-KR" dirty="0" err="1"/>
              <a:t>PostgreSQL</a:t>
            </a:r>
            <a:r>
              <a:rPr lang="en-US" altLang="ko-KR" dirty="0"/>
              <a:t> </a:t>
            </a:r>
            <a:r>
              <a:rPr lang="en-US" altLang="ko-KR" dirty="0" smtClean="0"/>
              <a:t>9.1.4  </a:t>
            </a:r>
            <a:r>
              <a:rPr lang="en-US" altLang="ko-KR" dirty="0"/>
              <a:t>+ </a:t>
            </a:r>
            <a:r>
              <a:rPr lang="en-US" altLang="ko-KR" dirty="0" err="1"/>
              <a:t>PostGIS</a:t>
            </a:r>
            <a:r>
              <a:rPr lang="en-US" altLang="ko-KR" dirty="0"/>
              <a:t> </a:t>
            </a:r>
            <a:r>
              <a:rPr lang="en-US" altLang="ko-KR" dirty="0" smtClean="0"/>
              <a:t>2.0  </a:t>
            </a:r>
            <a:r>
              <a:rPr lang="en-US" altLang="ko-KR" dirty="0" smtClean="0"/>
              <a:t>+ GeoServer + </a:t>
            </a:r>
            <a:r>
              <a:rPr lang="en-US" altLang="ko-KR" dirty="0" err="1" smtClean="0"/>
              <a:t>GeoWebCache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GeoExplorer</a:t>
            </a:r>
            <a:r>
              <a:rPr lang="en-US" altLang="ko-KR" dirty="0" smtClean="0"/>
              <a:t> + Client SDK</a:t>
            </a:r>
          </a:p>
          <a:p>
            <a:pPr lvl="2"/>
            <a:r>
              <a:rPr lang="en-US" altLang="ko-KR" dirty="0">
                <a:hlinkClick r:id="rId5"/>
              </a:rPr>
              <a:t>http://opengeo.org/products/suite/register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7.2.1 Measurement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45262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서울시의 읍면동</a:t>
            </a:r>
            <a:r>
              <a:rPr lang="en-US" altLang="ko-KR" dirty="0"/>
              <a:t>(</a:t>
            </a:r>
            <a:r>
              <a:rPr lang="en-US" altLang="ko-KR" dirty="0" err="1"/>
              <a:t>admin_emd</a:t>
            </a:r>
            <a:r>
              <a:rPr lang="en-US" altLang="ko-KR" dirty="0"/>
              <a:t>) </a:t>
            </a:r>
            <a:r>
              <a:rPr lang="ko-KR" altLang="en-US" dirty="0"/>
              <a:t>중 면적이 가장 큰 상위 </a:t>
            </a:r>
            <a:r>
              <a:rPr lang="en-US" altLang="ko-KR" dirty="0"/>
              <a:t>10</a:t>
            </a:r>
            <a:r>
              <a:rPr lang="ko-KR" altLang="en-US" dirty="0"/>
              <a:t>개를 선택하여 읍면동이름 및 </a:t>
            </a:r>
            <a:r>
              <a:rPr lang="ko-KR" altLang="en-US" dirty="0" err="1"/>
              <a:t>면적값을</a:t>
            </a:r>
            <a:r>
              <a:rPr lang="ko-KR" altLang="en-US" dirty="0"/>
              <a:t> 조회하시오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emd_nm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rgbClr val="FF0000"/>
                </a:solidFill>
              </a:rPr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the_geom</a:t>
            </a:r>
            <a:r>
              <a:rPr lang="en-US" altLang="ko-KR" dirty="0"/>
              <a:t>) as area</a:t>
            </a:r>
          </a:p>
          <a:p>
            <a:pPr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admin_emd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ORDER BY area DESC</a:t>
            </a:r>
          </a:p>
          <a:p>
            <a:pPr>
              <a:buNone/>
            </a:pPr>
            <a:r>
              <a:rPr lang="en-US" altLang="ko-KR" dirty="0"/>
              <a:t>LIMIT 10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7.2.1 Measurement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45262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en-US" dirty="0" smtClean="0"/>
              <a:t>강</a:t>
            </a:r>
            <a:r>
              <a:rPr lang="en-US" altLang="ko-KR" dirty="0" smtClean="0"/>
              <a:t>(river)</a:t>
            </a:r>
            <a:r>
              <a:rPr lang="ko-KR" altLang="en-US" dirty="0" smtClean="0"/>
              <a:t> </a:t>
            </a:r>
            <a:r>
              <a:rPr lang="ko-KR" altLang="en-US" dirty="0"/>
              <a:t>레이어 </a:t>
            </a:r>
            <a:r>
              <a:rPr lang="ko-KR" altLang="en-US" dirty="0" smtClean="0"/>
              <a:t>중 </a:t>
            </a:r>
            <a:r>
              <a:rPr lang="en-US" altLang="ko-KR" dirty="0"/>
              <a:t>hole</a:t>
            </a:r>
            <a:r>
              <a:rPr lang="ko-KR" altLang="en-US" dirty="0"/>
              <a:t>을 가진 강은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*</a:t>
            </a:r>
          </a:p>
          <a:p>
            <a:pPr>
              <a:buNone/>
            </a:pPr>
            <a:r>
              <a:rPr lang="en-US" altLang="ko-KR" dirty="0"/>
              <a:t>FROM river</a:t>
            </a:r>
          </a:p>
          <a:p>
            <a:pPr>
              <a:buNone/>
            </a:pPr>
            <a:r>
              <a:rPr lang="en-US" altLang="ko-KR" dirty="0"/>
              <a:t>WHERE  </a:t>
            </a:r>
            <a:r>
              <a:rPr lang="en-US" altLang="ko-KR" b="1" dirty="0" err="1">
                <a:solidFill>
                  <a:srgbClr val="FF0000"/>
                </a:solidFill>
              </a:rPr>
              <a:t>ST_NumInteriorRings</a:t>
            </a:r>
            <a:r>
              <a:rPr lang="en-US" altLang="ko-KR" dirty="0"/>
              <a:t>(</a:t>
            </a:r>
            <a:r>
              <a:rPr lang="en-US" altLang="ko-KR" dirty="0" err="1"/>
              <a:t>the_geom</a:t>
            </a:r>
            <a:r>
              <a:rPr lang="en-US" altLang="ko-KR" dirty="0"/>
              <a:t>) &gt; 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7.2.2 </a:t>
            </a:r>
            <a:r>
              <a:rPr lang="en-US" altLang="ko-KR" dirty="0"/>
              <a:t>Proximity &amp; Distance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452628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좌표 </a:t>
            </a:r>
            <a:r>
              <a:rPr lang="en-US" altLang="ko-KR" dirty="0"/>
              <a:t>X = 197215  Y = 447711 </a:t>
            </a:r>
            <a:r>
              <a:rPr lang="ko-KR" altLang="en-US" dirty="0"/>
              <a:t>지점에서 </a:t>
            </a:r>
            <a:r>
              <a:rPr lang="en-US" altLang="ko-KR" dirty="0"/>
              <a:t>1KM </a:t>
            </a:r>
            <a:r>
              <a:rPr lang="ko-KR" altLang="en-US" dirty="0"/>
              <a:t>반경 내에 있는 대형매장</a:t>
            </a:r>
            <a:r>
              <a:rPr lang="en-US" altLang="ko-KR" dirty="0"/>
              <a:t>(stores)</a:t>
            </a:r>
            <a:r>
              <a:rPr lang="ko-KR" altLang="en-US" dirty="0"/>
              <a:t>은 무엇인가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 smtClean="0"/>
              <a:t>ST_Distance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ST_Dwithin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buNone/>
            </a:pPr>
            <a:r>
              <a:rPr lang="en-US" altLang="ko-KR" dirty="0"/>
              <a:t>SELECT * </a:t>
            </a:r>
          </a:p>
          <a:p>
            <a:pPr>
              <a:buNone/>
            </a:pPr>
            <a:r>
              <a:rPr lang="en-US" altLang="ko-KR" dirty="0"/>
              <a:t>FROM stores</a:t>
            </a:r>
          </a:p>
          <a:p>
            <a:pPr>
              <a:buNone/>
            </a:pPr>
            <a:r>
              <a:rPr lang="en-US" altLang="ko-KR" dirty="0"/>
              <a:t>WHERE </a:t>
            </a:r>
            <a:r>
              <a:rPr lang="en-US" altLang="ko-KR" b="1" dirty="0" err="1">
                <a:solidFill>
                  <a:srgbClr val="FF0000"/>
                </a:solidFill>
              </a:rPr>
              <a:t>ST_Distance</a:t>
            </a:r>
            <a:r>
              <a:rPr lang="en-US" altLang="ko-KR" dirty="0"/>
              <a:t>(</a:t>
            </a:r>
            <a:r>
              <a:rPr lang="en-US" altLang="ko-KR" dirty="0" err="1"/>
              <a:t>the_geom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rgbClr val="FF0000"/>
                </a:solidFill>
              </a:rPr>
              <a:t>ST_GeomFromText</a:t>
            </a:r>
            <a:r>
              <a:rPr lang="en-US" altLang="ko-KR" dirty="0"/>
              <a:t>('POINT(197215  447711)', 2097)) &lt; 1000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7.2.2 </a:t>
            </a:r>
            <a:r>
              <a:rPr lang="en-US" altLang="ko-KR" dirty="0"/>
              <a:t>Proximity &amp; Distance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45262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좌표 </a:t>
            </a:r>
            <a:r>
              <a:rPr lang="en-US" altLang="ko-KR" dirty="0"/>
              <a:t>X = 197215  Y = 447711 </a:t>
            </a:r>
            <a:r>
              <a:rPr lang="ko-KR" altLang="en-US" dirty="0"/>
              <a:t>지점에서 </a:t>
            </a:r>
            <a:r>
              <a:rPr lang="en-US" altLang="ko-KR" dirty="0"/>
              <a:t>1KM </a:t>
            </a:r>
            <a:r>
              <a:rPr lang="ko-KR" altLang="en-US" dirty="0"/>
              <a:t>반경 내에 있는 대형매장</a:t>
            </a:r>
            <a:r>
              <a:rPr lang="en-US" altLang="ko-KR" dirty="0"/>
              <a:t>(stores)</a:t>
            </a:r>
            <a:r>
              <a:rPr lang="ko-KR" altLang="en-US" dirty="0"/>
              <a:t>은 무엇인가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* </a:t>
            </a:r>
          </a:p>
          <a:p>
            <a:pPr>
              <a:buNone/>
            </a:pPr>
            <a:r>
              <a:rPr lang="en-US" altLang="ko-KR" dirty="0"/>
              <a:t>FROM stores</a:t>
            </a:r>
          </a:p>
          <a:p>
            <a:pPr>
              <a:buNone/>
            </a:pPr>
            <a:r>
              <a:rPr lang="en-US" altLang="ko-KR" dirty="0"/>
              <a:t>WHERE </a:t>
            </a:r>
            <a:r>
              <a:rPr lang="en-US" altLang="ko-KR" b="1" dirty="0" err="1">
                <a:solidFill>
                  <a:srgbClr val="FF0000"/>
                </a:solidFill>
              </a:rPr>
              <a:t>ST_DWithin</a:t>
            </a:r>
            <a:r>
              <a:rPr lang="en-US" altLang="ko-KR" dirty="0"/>
              <a:t>(</a:t>
            </a:r>
            <a:r>
              <a:rPr lang="en-US" altLang="ko-KR" dirty="0" err="1"/>
              <a:t>the_geom</a:t>
            </a:r>
            <a:r>
              <a:rPr lang="en-US" altLang="ko-KR" dirty="0"/>
              <a:t>, </a:t>
            </a:r>
            <a:r>
              <a:rPr lang="en-US" altLang="ko-KR" dirty="0" err="1"/>
              <a:t>ST_GeomFromText</a:t>
            </a:r>
            <a:r>
              <a:rPr lang="en-US" altLang="ko-KR" dirty="0"/>
              <a:t>('POINT(197215  447711)', 2097), 1000)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7.2.2 </a:t>
            </a:r>
            <a:r>
              <a:rPr lang="en-US" altLang="ko-KR" dirty="0"/>
              <a:t>Proximity &amp; Distance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452628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좌표 </a:t>
            </a:r>
            <a:r>
              <a:rPr lang="en-US" altLang="ko-KR" dirty="0"/>
              <a:t>X = 197215  Y = 447711 </a:t>
            </a:r>
            <a:r>
              <a:rPr lang="ko-KR" altLang="en-US" dirty="0"/>
              <a:t>지점에서 </a:t>
            </a:r>
            <a:r>
              <a:rPr lang="en-US" altLang="ko-KR" dirty="0"/>
              <a:t>1KM </a:t>
            </a:r>
            <a:r>
              <a:rPr lang="ko-KR" altLang="en-US" dirty="0"/>
              <a:t>반경 내에 있는 대형매장</a:t>
            </a:r>
            <a:r>
              <a:rPr lang="en-US" altLang="ko-KR" dirty="0"/>
              <a:t>(stores)</a:t>
            </a:r>
            <a:r>
              <a:rPr lang="ko-KR" altLang="en-US" dirty="0"/>
              <a:t>은 무엇인가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. </a:t>
            </a:r>
            <a:r>
              <a:rPr lang="en-US" altLang="ko-KR" dirty="0" err="1"/>
              <a:t>ST_Buffer</a:t>
            </a:r>
            <a:r>
              <a:rPr lang="en-US" altLang="ko-KR" dirty="0"/>
              <a:t>, </a:t>
            </a:r>
            <a:r>
              <a:rPr lang="en-US" altLang="ko-KR" dirty="0" err="1"/>
              <a:t>ST_Intersects</a:t>
            </a:r>
            <a:r>
              <a:rPr lang="en-US" altLang="ko-KR" dirty="0"/>
              <a:t> </a:t>
            </a:r>
            <a:r>
              <a:rPr lang="ko-KR" altLang="en-US" dirty="0"/>
              <a:t>함수를 사용해서 구하시오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* </a:t>
            </a:r>
          </a:p>
          <a:p>
            <a:pPr>
              <a:buNone/>
            </a:pPr>
            <a:r>
              <a:rPr lang="en-US" altLang="ko-KR" dirty="0"/>
              <a:t>FROM stores</a:t>
            </a:r>
          </a:p>
          <a:p>
            <a:pPr>
              <a:buNone/>
            </a:pPr>
            <a:r>
              <a:rPr lang="en-US" altLang="ko-KR" dirty="0"/>
              <a:t>WHERE </a:t>
            </a:r>
            <a:r>
              <a:rPr lang="en-US" altLang="ko-KR" sz="3500" b="1" dirty="0" err="1">
                <a:solidFill>
                  <a:srgbClr val="FF0000"/>
                </a:solidFill>
              </a:rPr>
              <a:t>ST_Intersects</a:t>
            </a:r>
            <a:r>
              <a:rPr lang="en-US" altLang="ko-KR" dirty="0"/>
              <a:t>(</a:t>
            </a:r>
            <a:r>
              <a:rPr lang="en-US" altLang="ko-KR" dirty="0" err="1"/>
              <a:t>the_geom</a:t>
            </a:r>
            <a:r>
              <a:rPr lang="en-US" altLang="ko-KR" dirty="0"/>
              <a:t>, </a:t>
            </a:r>
            <a:r>
              <a:rPr lang="en-US" altLang="ko-KR" sz="3500" b="1" dirty="0" err="1">
                <a:solidFill>
                  <a:srgbClr val="FF0000"/>
                </a:solidFill>
              </a:rPr>
              <a:t>ST_Buffer</a:t>
            </a:r>
            <a:r>
              <a:rPr lang="en-US" altLang="ko-KR" dirty="0"/>
              <a:t>(</a:t>
            </a:r>
            <a:r>
              <a:rPr lang="en-US" altLang="ko-KR" dirty="0" err="1"/>
              <a:t>ST_GeomFromText</a:t>
            </a:r>
            <a:r>
              <a:rPr lang="en-US" altLang="ko-KR" dirty="0"/>
              <a:t>('POINT(197215  447711)', 2097), 1000))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7.2.3 </a:t>
            </a:r>
            <a:r>
              <a:rPr lang="en-US" altLang="ko-KR" dirty="0"/>
              <a:t>Spatial </a:t>
            </a:r>
            <a:r>
              <a:rPr lang="en-US" altLang="ko-KR" dirty="0" smtClean="0"/>
              <a:t>Join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4526280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한강</a:t>
            </a:r>
            <a:r>
              <a:rPr lang="en-US" altLang="ko-KR" dirty="0"/>
              <a:t>(river, </a:t>
            </a:r>
            <a:r>
              <a:rPr lang="en-US" altLang="ko-KR" dirty="0" err="1"/>
              <a:t>river_cd</a:t>
            </a:r>
            <a:r>
              <a:rPr lang="en-US" altLang="ko-KR" dirty="0"/>
              <a:t> = '1')</a:t>
            </a:r>
            <a:r>
              <a:rPr lang="ko-KR" altLang="en-US" dirty="0"/>
              <a:t>과 인접한 서울시의 </a:t>
            </a:r>
            <a:r>
              <a:rPr lang="ko-KR" altLang="en-US" dirty="0" smtClean="0"/>
              <a:t>구</a:t>
            </a:r>
            <a:r>
              <a:rPr lang="en-US" altLang="ko-KR" dirty="0" smtClean="0"/>
              <a:t>(</a:t>
            </a:r>
            <a:r>
              <a:rPr lang="en-US" altLang="ko-KR" dirty="0" err="1"/>
              <a:t>admin_sgg</a:t>
            </a:r>
            <a:r>
              <a:rPr lang="en-US" altLang="ko-KR" dirty="0"/>
              <a:t>)</a:t>
            </a:r>
            <a:r>
              <a:rPr lang="ko-KR" altLang="en-US" dirty="0"/>
              <a:t>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a.sgg_nm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admin_sgg</a:t>
            </a:r>
            <a:r>
              <a:rPr lang="en-US" altLang="ko-KR" dirty="0"/>
              <a:t> As a, river r</a:t>
            </a:r>
          </a:p>
          <a:p>
            <a:pPr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r.river_cd</a:t>
            </a:r>
            <a:r>
              <a:rPr lang="en-US" altLang="ko-KR" dirty="0"/>
              <a:t> = '1' AND </a:t>
            </a:r>
            <a:r>
              <a:rPr lang="en-US" altLang="ko-KR" b="1" dirty="0" err="1">
                <a:solidFill>
                  <a:srgbClr val="FF0000"/>
                </a:solidFill>
              </a:rPr>
              <a:t>ST_Intersects</a:t>
            </a:r>
            <a:r>
              <a:rPr lang="en-US" altLang="ko-KR" dirty="0"/>
              <a:t>(</a:t>
            </a:r>
            <a:r>
              <a:rPr lang="en-US" altLang="ko-KR" dirty="0" err="1"/>
              <a:t>a.the_geom</a:t>
            </a:r>
            <a:r>
              <a:rPr lang="en-US" altLang="ko-KR" dirty="0"/>
              <a:t>, </a:t>
            </a:r>
            <a:r>
              <a:rPr lang="en-US" altLang="ko-KR" dirty="0" err="1"/>
              <a:t>r.the_geom</a:t>
            </a:r>
            <a:r>
              <a:rPr lang="en-US" altLang="ko-KR" dirty="0"/>
              <a:t>)</a:t>
            </a:r>
          </a:p>
          <a:p>
            <a:pPr>
              <a:buNone/>
            </a:pPr>
            <a:r>
              <a:rPr lang="en-US" altLang="ko-KR" dirty="0"/>
              <a:t>GROUP BY </a:t>
            </a:r>
            <a:r>
              <a:rPr lang="en-US" altLang="ko-KR" dirty="0" err="1"/>
              <a:t>a.sgg_nm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7.2.3 </a:t>
            </a:r>
            <a:r>
              <a:rPr lang="en-US" altLang="ko-KR" dirty="0"/>
              <a:t>Spatial </a:t>
            </a:r>
            <a:r>
              <a:rPr lang="en-US" altLang="ko-KR" dirty="0" smtClean="0"/>
              <a:t>Join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영등포구</a:t>
            </a:r>
            <a:r>
              <a:rPr lang="en-US" altLang="ko-KR" dirty="0"/>
              <a:t>(</a:t>
            </a:r>
            <a:r>
              <a:rPr lang="en-US" altLang="ko-KR" dirty="0" err="1"/>
              <a:t>admin_sgg</a:t>
            </a:r>
            <a:r>
              <a:rPr lang="en-US" altLang="ko-KR" dirty="0"/>
              <a:t>)</a:t>
            </a:r>
            <a:r>
              <a:rPr lang="ko-KR" altLang="en-US" dirty="0"/>
              <a:t>에 속한 대형매장</a:t>
            </a:r>
            <a:r>
              <a:rPr lang="en-US" altLang="ko-KR" dirty="0"/>
              <a:t>(stores)</a:t>
            </a:r>
            <a:r>
              <a:rPr lang="ko-KR" altLang="en-US" dirty="0"/>
              <a:t>은 무엇인가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*</a:t>
            </a:r>
          </a:p>
          <a:p>
            <a:pPr>
              <a:buNone/>
            </a:pPr>
            <a:r>
              <a:rPr lang="en-US" altLang="ko-KR" dirty="0"/>
              <a:t>FROM stores s, </a:t>
            </a:r>
            <a:r>
              <a:rPr lang="en-US" altLang="ko-KR" dirty="0" err="1"/>
              <a:t>admin_sgg</a:t>
            </a:r>
            <a:r>
              <a:rPr lang="en-US" altLang="ko-KR" dirty="0"/>
              <a:t> a</a:t>
            </a:r>
          </a:p>
          <a:p>
            <a:pPr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a.sgg_nm</a:t>
            </a:r>
            <a:r>
              <a:rPr lang="en-US" altLang="ko-KR" dirty="0"/>
              <a:t> = '</a:t>
            </a:r>
            <a:r>
              <a:rPr lang="ko-KR" altLang="en-US" dirty="0"/>
              <a:t>영등포구</a:t>
            </a:r>
            <a:r>
              <a:rPr lang="en-US" altLang="ko-KR" dirty="0"/>
              <a:t>' AND </a:t>
            </a:r>
            <a:r>
              <a:rPr lang="en-US" altLang="ko-KR" b="1" dirty="0" err="1">
                <a:solidFill>
                  <a:srgbClr val="FF0000"/>
                </a:solidFill>
              </a:rPr>
              <a:t>ST_Within</a:t>
            </a:r>
            <a:r>
              <a:rPr lang="en-US" altLang="ko-KR" dirty="0"/>
              <a:t>(</a:t>
            </a:r>
            <a:r>
              <a:rPr lang="en-US" altLang="ko-KR" dirty="0" err="1"/>
              <a:t>s.the_geom</a:t>
            </a:r>
            <a:r>
              <a:rPr lang="en-US" altLang="ko-KR" dirty="0"/>
              <a:t>, </a:t>
            </a:r>
            <a:r>
              <a:rPr lang="en-US" altLang="ko-KR" dirty="0" err="1"/>
              <a:t>a.the_geom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7.2.3 </a:t>
            </a:r>
            <a:r>
              <a:rPr lang="en-US" altLang="ko-KR" dirty="0"/>
              <a:t>Spatial </a:t>
            </a:r>
            <a:r>
              <a:rPr lang="en-US" altLang="ko-KR" dirty="0" smtClean="0"/>
              <a:t>Join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505663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소방서</a:t>
            </a:r>
            <a:r>
              <a:rPr lang="en-US" altLang="ko-KR" dirty="0"/>
              <a:t>(</a:t>
            </a:r>
            <a:r>
              <a:rPr lang="en-US" altLang="ko-KR" dirty="0" err="1"/>
              <a:t>firestation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500</a:t>
            </a:r>
            <a:r>
              <a:rPr lang="ko-KR" altLang="en-US" dirty="0"/>
              <a:t>미터 반경 내의 도로 중 가장 가까운 도로</a:t>
            </a:r>
            <a:r>
              <a:rPr lang="en-US" altLang="ko-KR" dirty="0"/>
              <a:t>(road_link2)</a:t>
            </a:r>
            <a:r>
              <a:rPr lang="ko-KR" altLang="en-US" dirty="0"/>
              <a:t>와 거리를 계산하시오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DISTINCT ON(f.nam) f.nam, </a:t>
            </a:r>
            <a:r>
              <a:rPr lang="en-US" altLang="ko-KR" dirty="0" err="1"/>
              <a:t>r.roadname_a</a:t>
            </a:r>
            <a:r>
              <a:rPr lang="en-US" altLang="ko-KR" dirty="0"/>
              <a:t>, </a:t>
            </a:r>
            <a:r>
              <a:rPr lang="en-US" altLang="ko-KR" dirty="0" err="1"/>
              <a:t>r.lanes</a:t>
            </a:r>
            <a:r>
              <a:rPr lang="en-US" altLang="ko-KR" dirty="0"/>
              <a:t>, </a:t>
            </a:r>
            <a:r>
              <a:rPr lang="en-US" altLang="ko-KR" sz="3500" b="1" dirty="0" err="1">
                <a:solidFill>
                  <a:srgbClr val="FF0000"/>
                </a:solidFill>
              </a:rPr>
              <a:t>ST_Distance</a:t>
            </a:r>
            <a:r>
              <a:rPr lang="en-US" altLang="ko-KR" dirty="0"/>
              <a:t>(</a:t>
            </a:r>
            <a:r>
              <a:rPr lang="en-US" altLang="ko-KR" dirty="0" err="1"/>
              <a:t>r.the_geom</a:t>
            </a:r>
            <a:r>
              <a:rPr lang="en-US" altLang="ko-KR" dirty="0"/>
              <a:t>, </a:t>
            </a:r>
            <a:r>
              <a:rPr lang="en-US" altLang="ko-KR" dirty="0" err="1"/>
              <a:t>f.the_geom</a:t>
            </a:r>
            <a:r>
              <a:rPr lang="en-US" altLang="ko-KR" dirty="0"/>
              <a:t>) As dist</a:t>
            </a:r>
          </a:p>
          <a:p>
            <a:pPr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firestation</a:t>
            </a:r>
            <a:r>
              <a:rPr lang="en-US" altLang="ko-KR" dirty="0"/>
              <a:t> AS f LEFT JOIN road_link2 As r ON </a:t>
            </a:r>
            <a:r>
              <a:rPr lang="en-US" altLang="ko-KR" sz="3500" b="1" dirty="0" err="1">
                <a:solidFill>
                  <a:srgbClr val="FF0000"/>
                </a:solidFill>
              </a:rPr>
              <a:t>ST_DWithin</a:t>
            </a:r>
            <a:r>
              <a:rPr lang="en-US" altLang="ko-KR" dirty="0"/>
              <a:t>(</a:t>
            </a:r>
            <a:r>
              <a:rPr lang="en-US" altLang="ko-KR" dirty="0" err="1"/>
              <a:t>r.the_geom</a:t>
            </a:r>
            <a:r>
              <a:rPr lang="en-US" altLang="ko-KR" dirty="0"/>
              <a:t>, </a:t>
            </a:r>
            <a:r>
              <a:rPr lang="en-US" altLang="ko-KR" dirty="0" err="1"/>
              <a:t>f.the_geom</a:t>
            </a:r>
            <a:r>
              <a:rPr lang="en-US" altLang="ko-KR" dirty="0"/>
              <a:t>, 500)</a:t>
            </a:r>
          </a:p>
          <a:p>
            <a:pPr>
              <a:buNone/>
            </a:pPr>
            <a:r>
              <a:rPr lang="en-US" altLang="ko-KR" dirty="0"/>
              <a:t>ORDER BY f.nam, </a:t>
            </a:r>
            <a:r>
              <a:rPr lang="en-US" altLang="ko-KR" sz="3500" b="1" dirty="0" err="1">
                <a:solidFill>
                  <a:srgbClr val="FF0000"/>
                </a:solidFill>
              </a:rPr>
              <a:t>ST_Distance</a:t>
            </a:r>
            <a:r>
              <a:rPr lang="en-US" altLang="ko-KR" dirty="0"/>
              <a:t>(</a:t>
            </a:r>
            <a:r>
              <a:rPr lang="en-US" altLang="ko-KR" dirty="0" err="1"/>
              <a:t>r.the_geom</a:t>
            </a:r>
            <a:r>
              <a:rPr lang="en-US" altLang="ko-KR" dirty="0"/>
              <a:t>, </a:t>
            </a:r>
            <a:r>
              <a:rPr lang="en-US" altLang="ko-KR" dirty="0" err="1"/>
              <a:t>f.the_geom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7.2.4 Overlay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5056632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서울시 구별</a:t>
            </a:r>
            <a:r>
              <a:rPr lang="en-US" altLang="ko-KR" dirty="0"/>
              <a:t>(</a:t>
            </a:r>
            <a:r>
              <a:rPr lang="en-US" altLang="ko-KR" dirty="0" err="1"/>
              <a:t>admin_sgg</a:t>
            </a:r>
            <a:r>
              <a:rPr lang="en-US" altLang="ko-KR" dirty="0"/>
              <a:t>) 6</a:t>
            </a:r>
            <a:r>
              <a:rPr lang="ko-KR" altLang="en-US" dirty="0"/>
              <a:t>차선 이상 도로</a:t>
            </a:r>
            <a:r>
              <a:rPr lang="en-US" altLang="ko-KR" dirty="0"/>
              <a:t>(road_link2, lanes)</a:t>
            </a:r>
            <a:r>
              <a:rPr lang="ko-KR" altLang="en-US" dirty="0"/>
              <a:t>의 길이를 구하시오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</a:t>
            </a:r>
          </a:p>
          <a:p>
            <a:pPr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a.sgg_nm</a:t>
            </a:r>
            <a:r>
              <a:rPr lang="en-US" altLang="ko-KR" dirty="0"/>
              <a:t> as </a:t>
            </a:r>
            <a:r>
              <a:rPr lang="en-US" altLang="ko-KR" dirty="0" err="1"/>
              <a:t>sgg_nm</a:t>
            </a:r>
            <a:r>
              <a:rPr lang="en-US" altLang="ko-KR" dirty="0"/>
              <a:t>,</a:t>
            </a:r>
          </a:p>
          <a:p>
            <a:pPr>
              <a:buNone/>
            </a:pPr>
            <a:r>
              <a:rPr lang="en-US" altLang="ko-KR" dirty="0"/>
              <a:t>  SUM(</a:t>
            </a:r>
            <a:r>
              <a:rPr lang="en-US" altLang="ko-KR" sz="4600" b="1" dirty="0" err="1">
                <a:solidFill>
                  <a:srgbClr val="FF0000"/>
                </a:solidFill>
              </a:rPr>
              <a:t>ST_Length</a:t>
            </a:r>
            <a:r>
              <a:rPr lang="en-US" altLang="ko-KR" dirty="0"/>
              <a:t>(</a:t>
            </a:r>
            <a:r>
              <a:rPr lang="en-US" altLang="ko-KR" sz="4600" b="1" dirty="0" err="1">
                <a:solidFill>
                  <a:srgbClr val="FF0000"/>
                </a:solidFill>
              </a:rPr>
              <a:t>ST_Intersection</a:t>
            </a:r>
            <a:r>
              <a:rPr lang="en-US" altLang="ko-KR" dirty="0"/>
              <a:t>(</a:t>
            </a:r>
            <a:r>
              <a:rPr lang="en-US" altLang="ko-KR" dirty="0" err="1"/>
              <a:t>r.the_geom</a:t>
            </a:r>
            <a:r>
              <a:rPr lang="en-US" altLang="ko-KR" dirty="0"/>
              <a:t>, </a:t>
            </a:r>
            <a:r>
              <a:rPr lang="en-US" altLang="ko-KR" dirty="0" err="1"/>
              <a:t>a.the_geom</a:t>
            </a:r>
            <a:r>
              <a:rPr lang="en-US" altLang="ko-KR" dirty="0"/>
              <a:t>))) / 1000 as </a:t>
            </a:r>
            <a:r>
              <a:rPr lang="en-US" altLang="ko-KR" dirty="0" err="1"/>
              <a:t>road_length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FROM</a:t>
            </a:r>
          </a:p>
          <a:p>
            <a:pPr>
              <a:buNone/>
            </a:pPr>
            <a:r>
              <a:rPr lang="en-US" altLang="ko-KR" dirty="0"/>
              <a:t>  road_link2 as r,</a:t>
            </a:r>
          </a:p>
          <a:p>
            <a:pPr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admin_sgg</a:t>
            </a:r>
            <a:r>
              <a:rPr lang="en-US" altLang="ko-KR" dirty="0"/>
              <a:t> as a</a:t>
            </a:r>
          </a:p>
          <a:p>
            <a:pPr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r.lanes</a:t>
            </a:r>
            <a:r>
              <a:rPr lang="en-US" altLang="ko-KR" dirty="0"/>
              <a:t> &gt;= 6 AND </a:t>
            </a:r>
            <a:r>
              <a:rPr lang="en-US" altLang="ko-KR" sz="4600" b="1" dirty="0" err="1">
                <a:solidFill>
                  <a:srgbClr val="FF0000"/>
                </a:solidFill>
              </a:rPr>
              <a:t>ST_Intersects</a:t>
            </a:r>
            <a:r>
              <a:rPr lang="en-US" altLang="ko-KR" dirty="0"/>
              <a:t>(</a:t>
            </a:r>
            <a:r>
              <a:rPr lang="en-US" altLang="ko-KR" dirty="0" err="1"/>
              <a:t>r.the_geom</a:t>
            </a:r>
            <a:r>
              <a:rPr lang="en-US" altLang="ko-KR" dirty="0"/>
              <a:t>, </a:t>
            </a:r>
            <a:r>
              <a:rPr lang="en-US" altLang="ko-KR" dirty="0" err="1"/>
              <a:t>a.the_geom</a:t>
            </a:r>
            <a:r>
              <a:rPr lang="en-US" altLang="ko-KR" dirty="0"/>
              <a:t>)</a:t>
            </a:r>
          </a:p>
          <a:p>
            <a:pPr>
              <a:buNone/>
            </a:pPr>
            <a:r>
              <a:rPr lang="en-US" altLang="ko-KR" dirty="0"/>
              <a:t>GROUP BY </a:t>
            </a:r>
            <a:r>
              <a:rPr lang="en-US" altLang="ko-KR" dirty="0" err="1"/>
              <a:t>sgg_nm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ORDER BY </a:t>
            </a:r>
            <a:r>
              <a:rPr lang="en-US" altLang="ko-KR" dirty="0" err="1"/>
              <a:t>road_length</a:t>
            </a:r>
            <a:r>
              <a:rPr lang="en-US" altLang="ko-KR" dirty="0"/>
              <a:t> DESC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7.2.5 </a:t>
            </a:r>
            <a:r>
              <a:rPr lang="en-US" altLang="ko-KR" dirty="0"/>
              <a:t>Projection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801368"/>
            <a:ext cx="9144000" cy="5056632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서울특별시 중구의 중심점은 어디인가</a:t>
            </a:r>
            <a:r>
              <a:rPr lang="en-US" altLang="ko-KR" dirty="0"/>
              <a:t>?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경위도로 </a:t>
            </a:r>
            <a:r>
              <a:rPr lang="ko-KR" altLang="en-US" dirty="0" smtClean="0"/>
              <a:t>표시하라</a:t>
            </a:r>
            <a:endParaRPr lang="en-US" altLang="ko-KR" dirty="0" smtClean="0"/>
          </a:p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ST_Transform</a:t>
            </a:r>
            <a:r>
              <a:rPr lang="en-US" altLang="ko-KR" dirty="0"/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ST_Centroid</a:t>
            </a:r>
            <a:r>
              <a:rPr lang="en-US" altLang="ko-KR" dirty="0"/>
              <a:t>(</a:t>
            </a:r>
            <a:r>
              <a:rPr lang="en-US" altLang="ko-KR" dirty="0" err="1"/>
              <a:t>the_geom</a:t>
            </a:r>
            <a:r>
              <a:rPr lang="en-US" altLang="ko-KR" dirty="0"/>
              <a:t>), 4326))</a:t>
            </a:r>
          </a:p>
          <a:p>
            <a:pPr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admin_sgg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sgg_nm</a:t>
            </a:r>
            <a:r>
              <a:rPr lang="en-US" altLang="ko-KR" dirty="0"/>
              <a:t> = '</a:t>
            </a:r>
            <a:r>
              <a:rPr lang="ko-KR" altLang="en-US" dirty="0"/>
              <a:t>중구</a:t>
            </a:r>
            <a:r>
              <a:rPr lang="en-US" altLang="ko-KR" dirty="0"/>
              <a:t>'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자연 테마</Template>
  <TotalTime>5017</TotalTime>
  <Words>8407</Words>
  <Application>Microsoft Office PowerPoint</Application>
  <PresentationFormat>화면 슬라이드 쇼(4:3)</PresentationFormat>
  <Paragraphs>1552</Paragraphs>
  <Slides>125</Slides>
  <Notes>117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26" baseType="lpstr">
      <vt:lpstr>New_Natural01</vt:lpstr>
      <vt:lpstr>PostGIS</vt:lpstr>
      <vt:lpstr>목차</vt:lpstr>
      <vt:lpstr>1. PostGIS 개요</vt:lpstr>
      <vt:lpstr>1.1 What is a Spatial Database?</vt:lpstr>
      <vt:lpstr>1.2 PostGIS</vt:lpstr>
      <vt:lpstr>1.3 PostGIS를 지원하는 GIS 프로그램들</vt:lpstr>
      <vt:lpstr>1.3 Open Source Geostack</vt:lpstr>
      <vt:lpstr>2. PostGIS 설치 및 환경설정</vt:lpstr>
      <vt:lpstr>2.1 PostGIS 설치</vt:lpstr>
      <vt:lpstr>2.1 PostGIS 설치 – Stack Builder</vt:lpstr>
      <vt:lpstr>2.1 PostGIS 설치 – Stack Builder</vt:lpstr>
      <vt:lpstr>2.1 PostGIS 설치 – Stack Builder</vt:lpstr>
      <vt:lpstr>2.1 PostGIS 설치 – Stack Builder</vt:lpstr>
      <vt:lpstr>2.1 PostGIS 설치 – Stack Builder</vt:lpstr>
      <vt:lpstr>2.1 PostGIS 설치 – Stack Builder</vt:lpstr>
      <vt:lpstr>2.1 PostGIS 설치 - Binaries</vt:lpstr>
      <vt:lpstr>2.1 PostGIS 설치 - Binaries</vt:lpstr>
      <vt:lpstr>2.1 PostGIS 설치</vt:lpstr>
      <vt:lpstr>2.1 PostGIS 설치</vt:lpstr>
      <vt:lpstr>2.1 PostGIS 설치</vt:lpstr>
      <vt:lpstr>2.1 PostGIS 설치</vt:lpstr>
      <vt:lpstr>2.2 Dashboard</vt:lpstr>
      <vt:lpstr>2.3 Starting and Stopping</vt:lpstr>
      <vt:lpstr>2.3 Starting and Stopping</vt:lpstr>
      <vt:lpstr>2.3 Starting and Stopping</vt:lpstr>
      <vt:lpstr>2.3 Starting and Stopping</vt:lpstr>
      <vt:lpstr>2.4 환경 설정</vt:lpstr>
      <vt:lpstr>2.5 PostGIS Web Administration</vt:lpstr>
      <vt:lpstr>2.6 pgAdmin</vt:lpstr>
      <vt:lpstr>2.6 pgAdmin</vt:lpstr>
      <vt:lpstr>2.6 pgAdmin</vt:lpstr>
      <vt:lpstr>PowerPoint 프레젠테이션</vt:lpstr>
      <vt:lpstr>3. 공간 데이터베이스의 생성</vt:lpstr>
      <vt:lpstr>3.1 공간 데이터베이스의 생성</vt:lpstr>
      <vt:lpstr>3.2 공간 데이터베이스의 탐색</vt:lpstr>
      <vt:lpstr>3.2 공간 데이터베이스의 탐색</vt:lpstr>
      <vt:lpstr>3.2 공간 데이터베이스의 탐색</vt:lpstr>
      <vt:lpstr>3.2 공간 데이터베이스의 탐색</vt:lpstr>
      <vt:lpstr>3.2 공간 데이터베이스의 탐색</vt:lpstr>
      <vt:lpstr>4. GIS 자료의 Import</vt:lpstr>
      <vt:lpstr>4.1 샘플 데이터셋의 준비</vt:lpstr>
      <vt:lpstr>4.1 샘플 데이터셋의 준비</vt:lpstr>
      <vt:lpstr>4.1 샘플 데이터셋의 준비</vt:lpstr>
      <vt:lpstr>4.2 GIS 자료의 Import</vt:lpstr>
      <vt:lpstr>4.2 Import &amp; Export 도구들</vt:lpstr>
      <vt:lpstr>4.2 PostGIS 2.0 Shapefile and DBF Loader Exporter</vt:lpstr>
      <vt:lpstr>4.2 PostGIS 2.0 Shapefile and DBF Loader Exporter</vt:lpstr>
      <vt:lpstr>4.2 QGIS Plug-in</vt:lpstr>
      <vt:lpstr>4.3 레이어 확인</vt:lpstr>
      <vt:lpstr>4.3 레이어 확인</vt:lpstr>
      <vt:lpstr>5. 좌표계 설정</vt:lpstr>
      <vt:lpstr>5.1 Unknown 좌표계로 변환</vt:lpstr>
      <vt:lpstr>5.2 좌표계 설정</vt:lpstr>
      <vt:lpstr>5.2 좌표계 설정</vt:lpstr>
      <vt:lpstr>5.2 좌표계 설정</vt:lpstr>
      <vt:lpstr>5.3 좌표계 확인</vt:lpstr>
      <vt:lpstr>5.4 함수 사용하여 정의하기</vt:lpstr>
      <vt:lpstr>5.5 참고: 한국 주요 좌표계</vt:lpstr>
      <vt:lpstr>5.5 참고: 한국 주요 좌표계</vt:lpstr>
      <vt:lpstr>5.5 참고: 한국 주요 좌표계</vt:lpstr>
      <vt:lpstr>5.5 참고: 한국 주요 좌표계</vt:lpstr>
      <vt:lpstr>PowerPoint 프레젠테이션</vt:lpstr>
      <vt:lpstr>6. PostGIS Objects &amp; Function</vt:lpstr>
      <vt:lpstr>6.1 GIS Objects</vt:lpstr>
      <vt:lpstr>6.1.1 OpenGIS WKB and WKT</vt:lpstr>
      <vt:lpstr>6.1.2 OpenGIS WKB and WKT</vt:lpstr>
      <vt:lpstr>6.1.3 PostGIS EWKB, EWKT and Canonical Forms </vt:lpstr>
      <vt:lpstr>6.1.4 SQL-MM Part 3</vt:lpstr>
      <vt:lpstr>6.2 PostGIS Functions</vt:lpstr>
      <vt:lpstr>6.2.1 Management Functions</vt:lpstr>
      <vt:lpstr>6.2.2 Geometry Constructors</vt:lpstr>
      <vt:lpstr>6.2.3 Management Functions</vt:lpstr>
      <vt:lpstr>6.2.4 Geometry Editors</vt:lpstr>
      <vt:lpstr>6.2.5 Geometry Outputs</vt:lpstr>
      <vt:lpstr>6.2.6 Spatial Relationships</vt:lpstr>
      <vt:lpstr>6.2.7 Spatial Measurements </vt:lpstr>
      <vt:lpstr>6.2.8 Geometry Processing Functions </vt:lpstr>
      <vt:lpstr>6.2.9 Miscellaneous Functions</vt:lpstr>
      <vt:lpstr>7. PostGIS 함수 활용 예</vt:lpstr>
      <vt:lpstr>7.1 테이블 관리</vt:lpstr>
      <vt:lpstr>7.1.1 공간테이블 생성하기</vt:lpstr>
      <vt:lpstr>7.1.2 공간인덱싱 생성하기</vt:lpstr>
      <vt:lpstr>7.1.3 공간테이블 삭제하기</vt:lpstr>
      <vt:lpstr>7.1.4 공간 뷰(View) 생성 후 등록하기</vt:lpstr>
      <vt:lpstr>7.1.5 SQL을 이용하여 공간테이블 생성 후 등록하기 </vt:lpstr>
      <vt:lpstr>7.1.6 Quantum GIS </vt:lpstr>
      <vt:lpstr>7.2 공간함수 활용 실습</vt:lpstr>
      <vt:lpstr>7.2.1 Measurement </vt:lpstr>
      <vt:lpstr>7.2.1 Measurement </vt:lpstr>
      <vt:lpstr>7.2.1 Measurement </vt:lpstr>
      <vt:lpstr>7.2.1 Measurement </vt:lpstr>
      <vt:lpstr>7.2.2 Proximity &amp; Distance  </vt:lpstr>
      <vt:lpstr>7.2.2 Proximity &amp; Distance  </vt:lpstr>
      <vt:lpstr>7.2.2 Proximity &amp; Distance  </vt:lpstr>
      <vt:lpstr>7.2.3 Spatial Join </vt:lpstr>
      <vt:lpstr>7.2.3 Spatial Join </vt:lpstr>
      <vt:lpstr>7.2.3 Spatial Join </vt:lpstr>
      <vt:lpstr>7.2.4 Overlay </vt:lpstr>
      <vt:lpstr>7.2.5 Projection  </vt:lpstr>
      <vt:lpstr>PowerPoint 프레젠테이션</vt:lpstr>
      <vt:lpstr>8. Backup &amp; Restore</vt:lpstr>
      <vt:lpstr>8.1 Backup </vt:lpstr>
      <vt:lpstr>8.1 Backup </vt:lpstr>
      <vt:lpstr>8.2 Restore </vt:lpstr>
      <vt:lpstr>8.2 Restore </vt:lpstr>
      <vt:lpstr>8.3 주의사항 </vt:lpstr>
      <vt:lpstr>9. pgRouting 소개</vt:lpstr>
      <vt:lpstr>9.1 pgRouting </vt:lpstr>
      <vt:lpstr>9.1 지원 알고리즘 </vt:lpstr>
      <vt:lpstr>9.1 Network 데이터셋 </vt:lpstr>
      <vt:lpstr>9.1 공공기관 생산 도로 네트워크</vt:lpstr>
      <vt:lpstr>9.1 공공기관 생산 도로 네트워크  </vt:lpstr>
      <vt:lpstr>9.1 Installing pgRouting </vt:lpstr>
      <vt:lpstr>9.1 Create template routing database</vt:lpstr>
      <vt:lpstr>9.1 Create template routing database  </vt:lpstr>
      <vt:lpstr>9.1 Create a routing database </vt:lpstr>
      <vt:lpstr>9.1 Dijkstra 함수 활용하기 </vt:lpstr>
      <vt:lpstr>9.1 Dijkstra 함수 활용하기 </vt:lpstr>
      <vt:lpstr>9.1 Dijkstra 함수 활용하기 </vt:lpstr>
      <vt:lpstr>9.1 Dijkstra 함수 활용하기 </vt:lpstr>
      <vt:lpstr>9.1 Dijkstra 함수 활용하기 </vt:lpstr>
      <vt:lpstr>9.1 Dijkstra 함수 활용하기 </vt:lpstr>
      <vt:lpstr>9.1 Dijkstra 함수 활용하기 </vt:lpstr>
      <vt:lpstr>9.1 pgRouting 참조 </vt:lpstr>
      <vt:lpstr>Reference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lenablue12</cp:lastModifiedBy>
  <cp:revision>1272</cp:revision>
  <dcterms:created xsi:type="dcterms:W3CDTF">2012-01-25T06:05:59Z</dcterms:created>
  <dcterms:modified xsi:type="dcterms:W3CDTF">2013-07-09T11:26:49Z</dcterms:modified>
</cp:coreProperties>
</file>